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4" r:id="rId2"/>
  </p:sldMasterIdLst>
  <p:notesMasterIdLst>
    <p:notesMasterId r:id="rId21"/>
  </p:notesMasterIdLst>
  <p:sldIdLst>
    <p:sldId id="310" r:id="rId3"/>
    <p:sldId id="311" r:id="rId4"/>
    <p:sldId id="262" r:id="rId5"/>
    <p:sldId id="295" r:id="rId6"/>
    <p:sldId id="296" r:id="rId7"/>
    <p:sldId id="303" r:id="rId8"/>
    <p:sldId id="298" r:id="rId9"/>
    <p:sldId id="306" r:id="rId10"/>
    <p:sldId id="299" r:id="rId11"/>
    <p:sldId id="300" r:id="rId12"/>
    <p:sldId id="308" r:id="rId13"/>
    <p:sldId id="304" r:id="rId14"/>
    <p:sldId id="301" r:id="rId15"/>
    <p:sldId id="305" r:id="rId16"/>
    <p:sldId id="302" r:id="rId17"/>
    <p:sldId id="309" r:id="rId18"/>
    <p:sldId id="307" r:id="rId19"/>
    <p:sldId id="31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EF6BC4-9A29-4722-9706-9411D02AC008}" type="doc">
      <dgm:prSet loTypeId="urn:microsoft.com/office/officeart/2005/8/layout/equation2" loCatId="process" qsTypeId="urn:microsoft.com/office/officeart/2005/8/quickstyle/simple1" qsCatId="simple" csTypeId="urn:microsoft.com/office/officeart/2005/8/colors/colorful5" csCatId="colorful" phldr="1"/>
      <dgm:spPr/>
      <dgm:t>
        <a:bodyPr/>
        <a:lstStyle/>
        <a:p>
          <a:endParaRPr lang="en-US"/>
        </a:p>
      </dgm:t>
    </dgm:pt>
    <dgm:pt modelId="{4BA9B8C0-60CB-4871-882B-D68AC9F5B352}">
      <dgm:prSet custT="1"/>
      <dgm:spPr>
        <a:solidFill>
          <a:schemeClr val="accent1">
            <a:lumMod val="75000"/>
          </a:schemeClr>
        </a:solidFill>
      </dgm:spPr>
      <dgm:t>
        <a:bodyPr/>
        <a:lstStyle/>
        <a:p>
          <a:pPr rtl="1">
            <a:lnSpc>
              <a:spcPct val="100000"/>
            </a:lnSpc>
          </a:pPr>
          <a:r>
            <a:rPr lang="ar-SA" sz="1800" dirty="0"/>
            <a:t>العمل الاجتماعي </a:t>
          </a:r>
        </a:p>
      </dgm:t>
    </dgm:pt>
    <dgm:pt modelId="{6AC48497-4299-409A-8514-EC634B5F61F4}" type="parTrans" cxnId="{BE8470EB-CE6C-4224-88B6-00D0F5593FFC}">
      <dgm:prSet/>
      <dgm:spPr/>
      <dgm:t>
        <a:bodyPr/>
        <a:lstStyle/>
        <a:p>
          <a:pPr>
            <a:lnSpc>
              <a:spcPct val="100000"/>
            </a:lnSpc>
          </a:pPr>
          <a:endParaRPr lang="en-US"/>
        </a:p>
      </dgm:t>
    </dgm:pt>
    <dgm:pt modelId="{EBAEEBAA-0036-491B-A406-C2DB24C7C989}" type="sibTrans" cxnId="{BE8470EB-CE6C-4224-88B6-00D0F5593FFC}">
      <dgm:prSet/>
      <dgm:spPr>
        <a:solidFill>
          <a:srgbClr val="002060"/>
        </a:solidFill>
      </dgm:spPr>
      <dgm:t>
        <a:bodyPr/>
        <a:lstStyle/>
        <a:p>
          <a:pPr>
            <a:lnSpc>
              <a:spcPct val="100000"/>
            </a:lnSpc>
          </a:pPr>
          <a:endParaRPr lang="en-US"/>
        </a:p>
      </dgm:t>
    </dgm:pt>
    <dgm:pt modelId="{26B7E3BE-DF59-4A93-B7A5-B16EEC281A40}">
      <dgm:prSet custT="1"/>
      <dgm:spPr>
        <a:solidFill>
          <a:schemeClr val="accent1">
            <a:lumMod val="60000"/>
            <a:lumOff val="40000"/>
          </a:schemeClr>
        </a:solidFill>
      </dgm:spPr>
      <dgm:t>
        <a:bodyPr/>
        <a:lstStyle/>
        <a:p>
          <a:pPr rtl="1">
            <a:lnSpc>
              <a:spcPct val="100000"/>
            </a:lnSpc>
          </a:pPr>
          <a:r>
            <a:rPr lang="ar-SA" sz="1800" dirty="0"/>
            <a:t>الحركة النسائية</a:t>
          </a:r>
        </a:p>
      </dgm:t>
    </dgm:pt>
    <dgm:pt modelId="{200E9FCF-90AA-41CB-8C87-44F09969FDC6}" type="parTrans" cxnId="{C08148A2-E2A3-4BAC-AB6B-EF329867FAE4}">
      <dgm:prSet/>
      <dgm:spPr/>
      <dgm:t>
        <a:bodyPr/>
        <a:lstStyle/>
        <a:p>
          <a:pPr>
            <a:lnSpc>
              <a:spcPct val="100000"/>
            </a:lnSpc>
          </a:pPr>
          <a:endParaRPr lang="en-US"/>
        </a:p>
      </dgm:t>
    </dgm:pt>
    <dgm:pt modelId="{C56D4DD9-B5D4-4483-8B62-07FDFB7A0257}" type="sibTrans" cxnId="{C08148A2-E2A3-4BAC-AB6B-EF329867FAE4}">
      <dgm:prSet/>
      <dgm:spPr>
        <a:solidFill>
          <a:srgbClr val="002060"/>
        </a:solidFill>
      </dgm:spPr>
      <dgm:t>
        <a:bodyPr/>
        <a:lstStyle/>
        <a:p>
          <a:pPr>
            <a:lnSpc>
              <a:spcPct val="100000"/>
            </a:lnSpc>
          </a:pPr>
          <a:endParaRPr lang="en-US"/>
        </a:p>
      </dgm:t>
    </dgm:pt>
    <dgm:pt modelId="{86C70349-31DC-47A9-B687-4670DDBC84D4}">
      <dgm:prSet custT="1"/>
      <dgm:spPr>
        <a:solidFill>
          <a:srgbClr val="00B0F0"/>
        </a:solidFill>
      </dgm:spPr>
      <dgm:t>
        <a:bodyPr/>
        <a:lstStyle/>
        <a:p>
          <a:pPr rtl="1">
            <a:lnSpc>
              <a:spcPct val="100000"/>
            </a:lnSpc>
          </a:pPr>
          <a:r>
            <a:rPr lang="ar-SA" sz="1800"/>
            <a:t>نظرية الصدمة</a:t>
          </a:r>
        </a:p>
      </dgm:t>
    </dgm:pt>
    <dgm:pt modelId="{00C0F0A4-2759-401A-B9F4-8B58E010B4E8}" type="parTrans" cxnId="{31A362E0-612E-4105-9810-DA4A01B456FD}">
      <dgm:prSet/>
      <dgm:spPr/>
      <dgm:t>
        <a:bodyPr/>
        <a:lstStyle/>
        <a:p>
          <a:pPr>
            <a:lnSpc>
              <a:spcPct val="100000"/>
            </a:lnSpc>
          </a:pPr>
          <a:endParaRPr lang="en-US"/>
        </a:p>
      </dgm:t>
    </dgm:pt>
    <dgm:pt modelId="{36CCB8A2-8AB7-46B1-95C9-B7F79EE58BBD}" type="sibTrans" cxnId="{31A362E0-612E-4105-9810-DA4A01B456FD}">
      <dgm:prSet/>
      <dgm:spPr>
        <a:solidFill>
          <a:srgbClr val="002060"/>
        </a:solidFill>
      </dgm:spPr>
      <dgm:t>
        <a:bodyPr/>
        <a:lstStyle/>
        <a:p>
          <a:pPr>
            <a:lnSpc>
              <a:spcPct val="100000"/>
            </a:lnSpc>
          </a:pPr>
          <a:endParaRPr lang="en-US"/>
        </a:p>
      </dgm:t>
    </dgm:pt>
    <dgm:pt modelId="{C18FED25-90EF-441A-84C3-D0CB8353D653}">
      <dgm:prSet/>
      <dgm:spPr>
        <a:solidFill>
          <a:schemeClr val="accent1"/>
        </a:solidFill>
      </dgm:spPr>
      <dgm:t>
        <a:bodyPr/>
        <a:lstStyle/>
        <a:p>
          <a:pPr rtl="1">
            <a:lnSpc>
              <a:spcPct val="100000"/>
            </a:lnSpc>
          </a:pPr>
          <a:r>
            <a:rPr lang="ar-SA" dirty="0" smtClean="0"/>
            <a:t>النهج  المتركز حول الناجي/الناجية  </a:t>
          </a:r>
        </a:p>
      </dgm:t>
    </dgm:pt>
    <dgm:pt modelId="{120F9343-02FC-41AE-A4C8-04CBF2F8F649}" type="parTrans" cxnId="{743269BD-6303-4BF4-AC95-708430C6E681}">
      <dgm:prSet/>
      <dgm:spPr/>
      <dgm:t>
        <a:bodyPr/>
        <a:lstStyle/>
        <a:p>
          <a:pPr>
            <a:lnSpc>
              <a:spcPct val="100000"/>
            </a:lnSpc>
          </a:pPr>
          <a:endParaRPr lang="en-US"/>
        </a:p>
      </dgm:t>
    </dgm:pt>
    <dgm:pt modelId="{87A1F8E3-CBF7-4ED9-870B-CCD3F979EFD3}" type="sibTrans" cxnId="{743269BD-6303-4BF4-AC95-708430C6E681}">
      <dgm:prSet/>
      <dgm:spPr/>
      <dgm:t>
        <a:bodyPr/>
        <a:lstStyle/>
        <a:p>
          <a:pPr>
            <a:lnSpc>
              <a:spcPct val="100000"/>
            </a:lnSpc>
          </a:pPr>
          <a:endParaRPr lang="en-US"/>
        </a:p>
      </dgm:t>
    </dgm:pt>
    <dgm:pt modelId="{8C4231E7-25A3-4FA9-AAB4-414A998FFB50}" type="pres">
      <dgm:prSet presAssocID="{F2EF6BC4-9A29-4722-9706-9411D02AC008}" presName="Name0" presStyleCnt="0">
        <dgm:presLayoutVars>
          <dgm:dir/>
          <dgm:resizeHandles val="exact"/>
        </dgm:presLayoutVars>
      </dgm:prSet>
      <dgm:spPr/>
      <dgm:t>
        <a:bodyPr/>
        <a:lstStyle/>
        <a:p>
          <a:pPr rtl="1"/>
          <a:endParaRPr lang="ar-EG"/>
        </a:p>
      </dgm:t>
    </dgm:pt>
    <dgm:pt modelId="{D04820E0-7D7B-4DF9-ACE4-87ABF3CC0E6D}" type="pres">
      <dgm:prSet presAssocID="{F2EF6BC4-9A29-4722-9706-9411D02AC008}" presName="vNodes" presStyleCnt="0"/>
      <dgm:spPr/>
    </dgm:pt>
    <dgm:pt modelId="{68603357-C862-4ABF-9A83-7B20652C994E}" type="pres">
      <dgm:prSet presAssocID="{4BA9B8C0-60CB-4871-882B-D68AC9F5B352}" presName="node" presStyleLbl="node1" presStyleIdx="0" presStyleCnt="4" custScaleX="127253" custScaleY="126477" custLinFactX="117219" custLinFactNeighborX="200000">
        <dgm:presLayoutVars>
          <dgm:bulletEnabled val="1"/>
        </dgm:presLayoutVars>
      </dgm:prSet>
      <dgm:spPr/>
      <dgm:t>
        <a:bodyPr/>
        <a:lstStyle/>
        <a:p>
          <a:pPr rtl="1"/>
          <a:endParaRPr lang="ar-EG"/>
        </a:p>
      </dgm:t>
    </dgm:pt>
    <dgm:pt modelId="{4A15DEC1-90C4-422A-9115-2E42A1390FDF}" type="pres">
      <dgm:prSet presAssocID="{EBAEEBAA-0036-491B-A406-C2DB24C7C989}" presName="spacerT" presStyleCnt="0"/>
      <dgm:spPr/>
    </dgm:pt>
    <dgm:pt modelId="{AA99E63E-9E57-400D-B16E-BE138E071558}" type="pres">
      <dgm:prSet presAssocID="{EBAEEBAA-0036-491B-A406-C2DB24C7C989}" presName="sibTrans" presStyleLbl="sibTrans2D1" presStyleIdx="0" presStyleCnt="3" custLinFactX="246930" custLinFactNeighborX="300000"/>
      <dgm:spPr/>
      <dgm:t>
        <a:bodyPr/>
        <a:lstStyle/>
        <a:p>
          <a:pPr rtl="1"/>
          <a:endParaRPr lang="ar-EG"/>
        </a:p>
      </dgm:t>
    </dgm:pt>
    <dgm:pt modelId="{25118E2A-25B5-4B69-8DE2-93879622F07A}" type="pres">
      <dgm:prSet presAssocID="{EBAEEBAA-0036-491B-A406-C2DB24C7C989}" presName="spacerB" presStyleCnt="0"/>
      <dgm:spPr/>
    </dgm:pt>
    <dgm:pt modelId="{2DC6A461-5A17-42A9-BF02-C3C23ACC953F}" type="pres">
      <dgm:prSet presAssocID="{26B7E3BE-DF59-4A93-B7A5-B16EEC281A40}" presName="node" presStyleLbl="node1" presStyleIdx="1" presStyleCnt="4" custScaleX="126503" custScaleY="122678" custLinFactX="117219" custLinFactNeighborX="200000">
        <dgm:presLayoutVars>
          <dgm:bulletEnabled val="1"/>
        </dgm:presLayoutVars>
      </dgm:prSet>
      <dgm:spPr/>
      <dgm:t>
        <a:bodyPr/>
        <a:lstStyle/>
        <a:p>
          <a:pPr rtl="1"/>
          <a:endParaRPr lang="ar-EG"/>
        </a:p>
      </dgm:t>
    </dgm:pt>
    <dgm:pt modelId="{D967C742-A8E3-4CC6-BBB7-4C103C0ABA8E}" type="pres">
      <dgm:prSet presAssocID="{C56D4DD9-B5D4-4483-8B62-07FDFB7A0257}" presName="spacerT" presStyleCnt="0"/>
      <dgm:spPr/>
    </dgm:pt>
    <dgm:pt modelId="{8E22A209-90AD-4802-B0A4-6890B46E1FFC}" type="pres">
      <dgm:prSet presAssocID="{C56D4DD9-B5D4-4483-8B62-07FDFB7A0257}" presName="sibTrans" presStyleLbl="sibTrans2D1" presStyleIdx="1" presStyleCnt="3" custLinFactX="246930" custLinFactNeighborX="300000"/>
      <dgm:spPr/>
      <dgm:t>
        <a:bodyPr/>
        <a:lstStyle/>
        <a:p>
          <a:pPr rtl="1"/>
          <a:endParaRPr lang="ar-EG"/>
        </a:p>
      </dgm:t>
    </dgm:pt>
    <dgm:pt modelId="{D0ECBD4B-AABB-46EB-A89F-E1217110EC85}" type="pres">
      <dgm:prSet presAssocID="{C56D4DD9-B5D4-4483-8B62-07FDFB7A0257}" presName="spacerB" presStyleCnt="0"/>
      <dgm:spPr/>
    </dgm:pt>
    <dgm:pt modelId="{2B190C16-5057-4224-BA13-60C6B22C2412}" type="pres">
      <dgm:prSet presAssocID="{86C70349-31DC-47A9-B687-4670DDBC84D4}" presName="node" presStyleLbl="node1" presStyleIdx="2" presStyleCnt="4" custScaleX="125272" custScaleY="125541" custLinFactX="117219" custLinFactNeighborX="200000">
        <dgm:presLayoutVars>
          <dgm:bulletEnabled val="1"/>
        </dgm:presLayoutVars>
      </dgm:prSet>
      <dgm:spPr/>
      <dgm:t>
        <a:bodyPr/>
        <a:lstStyle/>
        <a:p>
          <a:pPr rtl="1"/>
          <a:endParaRPr lang="ar-EG"/>
        </a:p>
      </dgm:t>
    </dgm:pt>
    <dgm:pt modelId="{7024FA64-3E30-43D4-A4E7-FCC7480D4D5C}" type="pres">
      <dgm:prSet presAssocID="{F2EF6BC4-9A29-4722-9706-9411D02AC008}" presName="sibTransLast" presStyleLbl="sibTrans2D1" presStyleIdx="2" presStyleCnt="3" custFlipHor="1" custScaleX="52793" custLinFactX="31949" custLinFactNeighborX="100000"/>
      <dgm:spPr/>
      <dgm:t>
        <a:bodyPr/>
        <a:lstStyle/>
        <a:p>
          <a:pPr rtl="1"/>
          <a:endParaRPr lang="ar-EG"/>
        </a:p>
      </dgm:t>
    </dgm:pt>
    <dgm:pt modelId="{E25C1972-BCE4-44CF-B9A0-29A561F055BE}" type="pres">
      <dgm:prSet presAssocID="{F2EF6BC4-9A29-4722-9706-9411D02AC008}" presName="connectorText" presStyleLbl="sibTrans2D1" presStyleIdx="2" presStyleCnt="3"/>
      <dgm:spPr/>
      <dgm:t>
        <a:bodyPr/>
        <a:lstStyle/>
        <a:p>
          <a:pPr rtl="1"/>
          <a:endParaRPr lang="ar-EG"/>
        </a:p>
      </dgm:t>
    </dgm:pt>
    <dgm:pt modelId="{5CB35FD0-D21C-4F73-926C-BDED95C610F0}" type="pres">
      <dgm:prSet presAssocID="{F2EF6BC4-9A29-4722-9706-9411D02AC008}" presName="lastNode" presStyleLbl="node1" presStyleIdx="3" presStyleCnt="4" custScaleX="123831" custScaleY="117213" custLinFactX="-41687" custLinFactNeighborX="-100000">
        <dgm:presLayoutVars>
          <dgm:bulletEnabled val="1"/>
        </dgm:presLayoutVars>
      </dgm:prSet>
      <dgm:spPr/>
      <dgm:t>
        <a:bodyPr/>
        <a:lstStyle/>
        <a:p>
          <a:pPr rtl="1"/>
          <a:endParaRPr lang="ar-EG"/>
        </a:p>
      </dgm:t>
    </dgm:pt>
  </dgm:ptLst>
  <dgm:cxnLst>
    <dgm:cxn modelId="{C393411E-CCB4-4B40-BD18-2FF8F96154FD}" type="presOf" srcId="{36CCB8A2-8AB7-46B1-95C9-B7F79EE58BBD}" destId="{7024FA64-3E30-43D4-A4E7-FCC7480D4D5C}" srcOrd="0" destOrd="0" presId="urn:microsoft.com/office/officeart/2005/8/layout/equation2"/>
    <dgm:cxn modelId="{9B4A7846-E489-4A72-A517-0B930FD36308}" type="presOf" srcId="{C18FED25-90EF-441A-84C3-D0CB8353D653}" destId="{5CB35FD0-D21C-4F73-926C-BDED95C610F0}" srcOrd="0" destOrd="0" presId="urn:microsoft.com/office/officeart/2005/8/layout/equation2"/>
    <dgm:cxn modelId="{3D3B445C-28FF-4A67-831A-0BF1430B19A9}" type="presOf" srcId="{26B7E3BE-DF59-4A93-B7A5-B16EEC281A40}" destId="{2DC6A461-5A17-42A9-BF02-C3C23ACC953F}" srcOrd="0" destOrd="0" presId="urn:microsoft.com/office/officeart/2005/8/layout/equation2"/>
    <dgm:cxn modelId="{BE8470EB-CE6C-4224-88B6-00D0F5593FFC}" srcId="{F2EF6BC4-9A29-4722-9706-9411D02AC008}" destId="{4BA9B8C0-60CB-4871-882B-D68AC9F5B352}" srcOrd="0" destOrd="0" parTransId="{6AC48497-4299-409A-8514-EC634B5F61F4}" sibTransId="{EBAEEBAA-0036-491B-A406-C2DB24C7C989}"/>
    <dgm:cxn modelId="{8EF24668-B026-4D39-B46C-CEF671726AA0}" type="presOf" srcId="{C56D4DD9-B5D4-4483-8B62-07FDFB7A0257}" destId="{8E22A209-90AD-4802-B0A4-6890B46E1FFC}" srcOrd="0" destOrd="0" presId="urn:microsoft.com/office/officeart/2005/8/layout/equation2"/>
    <dgm:cxn modelId="{C3F7F885-BB0A-4244-A755-047038CF8294}" type="presOf" srcId="{36CCB8A2-8AB7-46B1-95C9-B7F79EE58BBD}" destId="{E25C1972-BCE4-44CF-B9A0-29A561F055BE}" srcOrd="1" destOrd="0" presId="urn:microsoft.com/office/officeart/2005/8/layout/equation2"/>
    <dgm:cxn modelId="{38C2C5FA-C4FB-47DA-B900-C57D9DEF5C52}" type="presOf" srcId="{4BA9B8C0-60CB-4871-882B-D68AC9F5B352}" destId="{68603357-C862-4ABF-9A83-7B20652C994E}" srcOrd="0" destOrd="0" presId="urn:microsoft.com/office/officeart/2005/8/layout/equation2"/>
    <dgm:cxn modelId="{C33F1D04-16D0-4369-92FC-7A8142ABFA03}" type="presOf" srcId="{F2EF6BC4-9A29-4722-9706-9411D02AC008}" destId="{8C4231E7-25A3-4FA9-AAB4-414A998FFB50}" srcOrd="0" destOrd="0" presId="urn:microsoft.com/office/officeart/2005/8/layout/equation2"/>
    <dgm:cxn modelId="{F76B2AE3-2DDE-47EC-A4DE-A8EFB0822DDF}" type="presOf" srcId="{EBAEEBAA-0036-491B-A406-C2DB24C7C989}" destId="{AA99E63E-9E57-400D-B16E-BE138E071558}" srcOrd="0" destOrd="0" presId="urn:microsoft.com/office/officeart/2005/8/layout/equation2"/>
    <dgm:cxn modelId="{AF09DCE9-0AD2-4B35-8859-9A8DC5847946}" type="presOf" srcId="{86C70349-31DC-47A9-B687-4670DDBC84D4}" destId="{2B190C16-5057-4224-BA13-60C6B22C2412}" srcOrd="0" destOrd="0" presId="urn:microsoft.com/office/officeart/2005/8/layout/equation2"/>
    <dgm:cxn modelId="{743269BD-6303-4BF4-AC95-708430C6E681}" srcId="{F2EF6BC4-9A29-4722-9706-9411D02AC008}" destId="{C18FED25-90EF-441A-84C3-D0CB8353D653}" srcOrd="3" destOrd="0" parTransId="{120F9343-02FC-41AE-A4C8-04CBF2F8F649}" sibTransId="{87A1F8E3-CBF7-4ED9-870B-CCD3F979EFD3}"/>
    <dgm:cxn modelId="{31A362E0-612E-4105-9810-DA4A01B456FD}" srcId="{F2EF6BC4-9A29-4722-9706-9411D02AC008}" destId="{86C70349-31DC-47A9-B687-4670DDBC84D4}" srcOrd="2" destOrd="0" parTransId="{00C0F0A4-2759-401A-B9F4-8B58E010B4E8}" sibTransId="{36CCB8A2-8AB7-46B1-95C9-B7F79EE58BBD}"/>
    <dgm:cxn modelId="{C08148A2-E2A3-4BAC-AB6B-EF329867FAE4}" srcId="{F2EF6BC4-9A29-4722-9706-9411D02AC008}" destId="{26B7E3BE-DF59-4A93-B7A5-B16EEC281A40}" srcOrd="1" destOrd="0" parTransId="{200E9FCF-90AA-41CB-8C87-44F09969FDC6}" sibTransId="{C56D4DD9-B5D4-4483-8B62-07FDFB7A0257}"/>
    <dgm:cxn modelId="{FB34B0BC-5830-46EC-AB20-C3004186032A}" type="presParOf" srcId="{8C4231E7-25A3-4FA9-AAB4-414A998FFB50}" destId="{D04820E0-7D7B-4DF9-ACE4-87ABF3CC0E6D}" srcOrd="0" destOrd="0" presId="urn:microsoft.com/office/officeart/2005/8/layout/equation2"/>
    <dgm:cxn modelId="{300B31C9-C056-4F85-AD3E-02202DA8B04C}" type="presParOf" srcId="{D04820E0-7D7B-4DF9-ACE4-87ABF3CC0E6D}" destId="{68603357-C862-4ABF-9A83-7B20652C994E}" srcOrd="0" destOrd="0" presId="urn:microsoft.com/office/officeart/2005/8/layout/equation2"/>
    <dgm:cxn modelId="{04E7BBA7-12A9-409D-95AE-017D4CE74E00}" type="presParOf" srcId="{D04820E0-7D7B-4DF9-ACE4-87ABF3CC0E6D}" destId="{4A15DEC1-90C4-422A-9115-2E42A1390FDF}" srcOrd="1" destOrd="0" presId="urn:microsoft.com/office/officeart/2005/8/layout/equation2"/>
    <dgm:cxn modelId="{604FA040-1556-4B10-AE49-63848A7FBFBC}" type="presParOf" srcId="{D04820E0-7D7B-4DF9-ACE4-87ABF3CC0E6D}" destId="{AA99E63E-9E57-400D-B16E-BE138E071558}" srcOrd="2" destOrd="0" presId="urn:microsoft.com/office/officeart/2005/8/layout/equation2"/>
    <dgm:cxn modelId="{A18BEA1A-9A5D-40B3-AFF7-A93342159D4D}" type="presParOf" srcId="{D04820E0-7D7B-4DF9-ACE4-87ABF3CC0E6D}" destId="{25118E2A-25B5-4B69-8DE2-93879622F07A}" srcOrd="3" destOrd="0" presId="urn:microsoft.com/office/officeart/2005/8/layout/equation2"/>
    <dgm:cxn modelId="{8A4867FD-1368-4035-B19E-2241FFE04D20}" type="presParOf" srcId="{D04820E0-7D7B-4DF9-ACE4-87ABF3CC0E6D}" destId="{2DC6A461-5A17-42A9-BF02-C3C23ACC953F}" srcOrd="4" destOrd="0" presId="urn:microsoft.com/office/officeart/2005/8/layout/equation2"/>
    <dgm:cxn modelId="{CC130F0F-7342-4B90-852B-B020C1D00D60}" type="presParOf" srcId="{D04820E0-7D7B-4DF9-ACE4-87ABF3CC0E6D}" destId="{D967C742-A8E3-4CC6-BBB7-4C103C0ABA8E}" srcOrd="5" destOrd="0" presId="urn:microsoft.com/office/officeart/2005/8/layout/equation2"/>
    <dgm:cxn modelId="{EFC04213-6C06-4AC4-B629-D570571699AC}" type="presParOf" srcId="{D04820E0-7D7B-4DF9-ACE4-87ABF3CC0E6D}" destId="{8E22A209-90AD-4802-B0A4-6890B46E1FFC}" srcOrd="6" destOrd="0" presId="urn:microsoft.com/office/officeart/2005/8/layout/equation2"/>
    <dgm:cxn modelId="{05201A83-2752-45E0-9BEA-B75754F4E294}" type="presParOf" srcId="{D04820E0-7D7B-4DF9-ACE4-87ABF3CC0E6D}" destId="{D0ECBD4B-AABB-46EB-A89F-E1217110EC85}" srcOrd="7" destOrd="0" presId="urn:microsoft.com/office/officeart/2005/8/layout/equation2"/>
    <dgm:cxn modelId="{41C3496F-558D-4FFD-9337-A22E8F16C0D0}" type="presParOf" srcId="{D04820E0-7D7B-4DF9-ACE4-87ABF3CC0E6D}" destId="{2B190C16-5057-4224-BA13-60C6B22C2412}" srcOrd="8" destOrd="0" presId="urn:microsoft.com/office/officeart/2005/8/layout/equation2"/>
    <dgm:cxn modelId="{A257F01F-B032-4E65-8D8C-64291A2D7B70}" type="presParOf" srcId="{8C4231E7-25A3-4FA9-AAB4-414A998FFB50}" destId="{7024FA64-3E30-43D4-A4E7-FCC7480D4D5C}" srcOrd="1" destOrd="0" presId="urn:microsoft.com/office/officeart/2005/8/layout/equation2"/>
    <dgm:cxn modelId="{B5ACF063-3EAF-4E62-8789-D84BD3116236}" type="presParOf" srcId="{7024FA64-3E30-43D4-A4E7-FCC7480D4D5C}" destId="{E25C1972-BCE4-44CF-B9A0-29A561F055BE}" srcOrd="0" destOrd="0" presId="urn:microsoft.com/office/officeart/2005/8/layout/equation2"/>
    <dgm:cxn modelId="{AFE30A3D-18A1-449F-A66B-7A60DBC7984D}" type="presParOf" srcId="{8C4231E7-25A3-4FA9-AAB4-414A998FFB50}" destId="{5CB35FD0-D21C-4F73-926C-BDED95C610F0}"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فقط - فهي ليست جزءاً من الشرائح المرقمة في دليل الميسر.</a:t>
            </a:r>
            <a:r>
              <a:rPr lang="ar-SA" smtClean="0">
                <a:latin typeface="Arial"/>
                <a:cs typeface="Arial"/>
              </a:rPr>
              <a:t>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6B50E068-5435-4A7C-97E9-DFFC9F13A327}"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4260396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وتسلم الحركة النسائية كذلك بأهمية التمكين لعملية الشفاء والتعافي.</a:t>
            </a:r>
            <a:r>
              <a:t/>
            </a:r>
            <a:br/>
            <a:r>
              <a:rPr lang="ar-SA" smtClean="0">
                <a:latin typeface="Arial"/>
                <a:cs typeface="Arial"/>
              </a:rPr>
              <a:t> وكما تم ذكره في الشريحة السابقة، فإن أحد أهدافك  كعامل اجتماعي هو مساعدة الناجية على الربط بين تجاربها الفردية وتفاوتات السلطة السياقية الأوسع نطاقاً. مشاركة المعرفة هي وسيلة للمساعدة في تمكين الناجين/الناجيات الذين نعمل معهم. فهي تتيح للناجين /الناجيات التعبير عن مشاعرهم/مشاعرهن فيما يتعلق بتجاربهم/تجاربهن، بما في ذلك الغضب حول تجاربهم/تجاربهن والقيود الاجتماعية الأوسع نطاقاً التي يواجهونها. وبصفتك  عاملاً اجتماعياً، من المهم أن تفهم أن الغضب هو رد فعل طبيعي على تجارب العنف وسلب السلطة، على الرغم من أنه أقل قبولاً من قبل الآخرين في مجتمع الناجي/الناجية، ويمكن أن يكون من الصعب على  العامل الاجتماعي مواجهته. يمكنك أن تشرح للناجية أن الغضب هو رد فعل طبيعي، ويمكنك مساعدتها على إيجاد طرق للتعبير عن غضبها بشكل بناء، مثل الانخراط في الأنشطة أو الاجتماع مع نساء أخريات.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10</a:t>
            </a:fld>
            <a:endParaRPr lang="ar-SA"/>
          </a:p>
        </p:txBody>
      </p:sp>
    </p:spTree>
    <p:extLst>
      <p:ext uri="{BB962C8B-B14F-4D97-AF65-F5344CB8AC3E}">
        <p14:creationId xmlns:p14="http://schemas.microsoft.com/office/powerpoint/2010/main" val="4094747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أحتاج إلى متطوع للقيام بلعب الأدوار معي؛ سألعب دور العامل الاجتماعي وستلعب أنت دور الناجية أطلب منك أن تفكر في إحدى الناجيات اللاتي عملت معهن من أجل هذه العملية، وقم بأداء دور هذه الناجية. تذكر إغفال اسمها وأي معلومات تعريفية أخرى من أجل السرية.   </a:t>
            </a:r>
            <a:r>
              <a:rPr lang="ar-SA" b="1" dirty="0">
                <a:latin typeface="Arial"/>
                <a:cs typeface="Arial"/>
              </a:rPr>
              <a:t>**قم بتقديم  لعب الأدوار للمتطوع - النشرة 7.2*</a:t>
            </a:r>
            <a:endParaRPr lang="ar-SA" b="1" dirty="0"/>
          </a:p>
          <a:p>
            <a:pPr algn="l" rtl="1"/>
            <a:endParaRPr lang="ar-SA" dirty="0"/>
          </a:p>
          <a:p>
            <a:pPr marL="0" indent="0" algn="r" rtl="1">
              <a:buNone/>
            </a:pPr>
            <a:r>
              <a:rPr lang="ar-SA" smtClean="0">
                <a:latin typeface="Arial"/>
                <a:cs typeface="Arial"/>
              </a:rPr>
              <a:t>وبينما نعمل على  لعب الأدوار، ينبغي أن يدون هؤلاء المراقبون الملاحظات بشأن كيفية تفاعلي  كعامل اجتماعي. فكر في: ما جوانب نظرية النسوية التي يتم استخدامها؟ ما الجوانب المفقودة؟</a:t>
            </a:r>
          </a:p>
          <a:p>
            <a:pPr marL="0" indent="0" algn="l" rtl="1">
              <a:buNone/>
            </a:pPr>
            <a:endParaRPr lang="ar-SA" dirty="0"/>
          </a:p>
          <a:p>
            <a:pPr marL="0" indent="0" algn="r" rtl="1">
              <a:buNone/>
            </a:pPr>
            <a:r>
              <a:rPr lang="ar-SA" smtClean="0">
                <a:latin typeface="Arial"/>
                <a:cs typeface="Arial"/>
              </a:rPr>
              <a:t>كمجموعة، سنناقش النتائج التي توصلت إليها لتحديد مجالات القوة وتلك التي تحتاج إلى تحسين  كعامل اجتماعي.</a:t>
            </a:r>
            <a:endParaRPr lang="ar-SA" dirty="0"/>
          </a:p>
          <a:p>
            <a:pPr rtl="1"/>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 تذكر، أيها الميسر أداء بعض الجوانب بشكل جيد والبعض الآخر بشكل أقل جودة. قم بتوجيه المشاركين بهذه الأمور إذا لم يستوعبوها جميعاً خلال استخلاص المعلومات.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11</a:t>
            </a:fld>
            <a:endParaRPr lang="ar-SA"/>
          </a:p>
        </p:txBody>
      </p:sp>
    </p:spTree>
    <p:extLst>
      <p:ext uri="{BB962C8B-B14F-4D97-AF65-F5344CB8AC3E}">
        <p14:creationId xmlns:p14="http://schemas.microsoft.com/office/powerpoint/2010/main" val="939958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defRPr/>
            </a:pPr>
            <a:r>
              <a:rPr lang="ar-SA" smtClean="0">
                <a:latin typeface="Arial"/>
                <a:cs typeface="Arial"/>
              </a:rPr>
              <a:t>يشبه المخطط المعروض هنا النموذج البيئي الذي رأيناه بالفعل؛ ومع ذلك، فإنه يظهر طبقات القيود التي تحيط بالناجية. أولاً، فهي ممنوعة من قدراتها بسبب العنف الذي تتعرض له. ثانياً، إن الهياكل التي تحيط بها (بما في ذلك الأسرة والنظم المجتمعية ومقدمي الخدمات وما إلى ذلك) لا تدعمها للوصول إلى الخدمات و/أو تقيد فرصها في الحياة بشكل فعال. ثالثاً، المعايير الاجتماعية والثقافية التي توجهها في الحياة قمعية. وكل هذه الحواجز تقلل من المساحة التي يتعين على النساء والفتيات تحقيق إمكانياتهن بها، مما يمنع وصولهن إلى الموارد والسلطة والفرص. عندما نعمل مع  الناجيات، فإن هدفنا النهائي هو التغلب على سلب السلطة الذين يتعرضن له من خلال مواجهة العنف والتصدي لعواقبه حيثما يحدث (انقر للرسوم المتحركة) وتفكيك الهياكل التي تحجب أو لا تدعم النساء والفتيات (انقر للرسوم المتحركة) وتحويل المعايير الاجتماعية التي تتغاضى عن العنف وتقيد إمكانياتهم في الحياة (انقر للرسوم المتحركة) - مما يتيح للنساء والفتيات الحصول على السلطة والموارد والفرص. </a:t>
            </a:r>
          </a:p>
          <a:p>
            <a:pPr rtl="1">
              <a:defRPr/>
            </a:pPr>
            <a:endParaRPr lang="ar-SA" baseline="0" dirty="0"/>
          </a:p>
          <a:p>
            <a:pPr algn="r" rtl="1">
              <a:defRPr/>
            </a:pPr>
            <a:r>
              <a:rPr lang="ar-SA" smtClean="0">
                <a:latin typeface="Arial"/>
                <a:cs typeface="Arial"/>
              </a:rPr>
              <a:t>وفي حين أنه من الواضح أن إدارة الحالة وحدها لن تحقق هذا الهدف الشامل، فإن تخفيف عواقب العنف هو جانب هام من جوانب العملية ويوجد في إطار هذه الرؤية. </a:t>
            </a:r>
            <a:endParaRPr lang="ar-SA" dirty="0"/>
          </a:p>
        </p:txBody>
      </p:sp>
      <p:sp>
        <p:nvSpPr>
          <p:cNvPr id="4" name="Slide Number Placeholder 3"/>
          <p:cNvSpPr>
            <a:spLocks noGrp="1"/>
          </p:cNvSpPr>
          <p:nvPr>
            <p:ph type="sldNum" sz="quarter" idx="10"/>
          </p:nvPr>
        </p:nvSpPr>
        <p:spPr/>
        <p:txBody>
          <a:bodyPr/>
          <a:lstStyle/>
          <a:p>
            <a:pPr rtl="1"/>
            <a:fld id="{C33E9D9E-63E5-4119-88C8-AEE9E66484CB}" type="slidenum">
              <a:rPr lang="en-US" smtClean="0"/>
              <a:pPr/>
              <a:t>12</a:t>
            </a:fld>
            <a:endParaRPr lang="ar-SA"/>
          </a:p>
        </p:txBody>
      </p:sp>
    </p:spTree>
    <p:extLst>
      <p:ext uri="{BB962C8B-B14F-4D97-AF65-F5344CB8AC3E}">
        <p14:creationId xmlns:p14="http://schemas.microsoft.com/office/powerpoint/2010/main" val="1701598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وفي حين أننا قد لا نستخدم مصطلح الصدمة في عملنا، فإن حوادث العنف والاستغلال التي يواجهها/تواجهها الناجون/الناجيات غالباً ما تكون مسببة للصدمة. </a:t>
            </a:r>
          </a:p>
          <a:p>
            <a:pPr rtl="1"/>
            <a:endParaRPr lang="ar-SA" baseline="0" dirty="0"/>
          </a:p>
          <a:p>
            <a:pPr algn="r" rtl="1"/>
            <a:r>
              <a:rPr lang="ar-SA" smtClean="0">
                <a:latin typeface="Arial"/>
                <a:cs typeface="Arial"/>
              </a:rPr>
              <a:t>وغالباً ما ترتبط إدارة الحالة، وهي بالفعل جزء منه، بنطاق واسع لما يعرف باسم تدخلات الصحة النفسية والدعم النفسي الاجتماعي (MHPSS). في حين أن إدارة الحالة ليست نفس الشيء كالعلاج، فيجب أن تكون مرتبطة بالرعاية الصحية النفسية المتخصصة حيثما كان ذلك ممكناً، وينبغي أن يكون لدى  العاملين الاجتماعيين فهم للصدمات والمبادئ التي توجه علاج الصدمات من أجل توفير خدمات إدارة الحالة  القائمة على المعرفة بالصدمة. وتشمل هذه المبادئ الاحترام والاعتبار الإيجابي، التي تملي على  العامل الاجتماعي احترام رغبة الناجية وشجاعتها للحصول على الخدمات والقدرة على الاعتراف بأن الناجية قادرة على الشفاء والنمو بعد تجربتها. والمبدأ الثاني هو تحقيق السلامة بالمعنى الجسدي والنفسي على حد سواء من خلال ضمان أن تكون العميلة في أمان جسدياً مع مقدمي الخدمات التي تتعامل معهم وأن مساحتها المادية آمنة، ومن خلال ضمان عدم توجيه الانتقاد أو الحكم أو الرفض أو الإذلال أو المقاطعة أو النفور أو سوء الفهم بشكل كبير تجاهها عند تلقي الخدمات. المبدأ الثالث هو استعادة صلة الناجية بمجتمعها. التعافي من التجارب الصادمة يحدث إلى حد كبير في سياق العلاقات وإعادة بناء الثقة والاستقلالية والمبادرة والكفاءة والهوية والألفة.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13</a:t>
            </a:fld>
            <a:endParaRPr lang="ar-SA"/>
          </a:p>
        </p:txBody>
      </p:sp>
    </p:spTree>
    <p:extLst>
      <p:ext uri="{BB962C8B-B14F-4D97-AF65-F5344CB8AC3E}">
        <p14:creationId xmlns:p14="http://schemas.microsoft.com/office/powerpoint/2010/main" val="3126733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واصلوا وانقسموا إلى ثلاث مجموعات. سيتم إعطاء كل مجموعة مجموعة من البطاقات بها عبارات. كل عبارة تمثل جانباً رئيسياً من واحدة أو أكثر من النظريات الثلاث التي تحدثنا عنها اليوم: العمل الاجتماعي والحركة النسائية الممارسة القائمة على المعرفة بالصدمة </a:t>
            </a:r>
          </a:p>
          <a:p>
            <a:pPr algn="l" rtl="1"/>
            <a:endParaRPr lang="ar-SA" dirty="0"/>
          </a:p>
          <a:p>
            <a:pPr marL="0" indent="0" algn="r" rtl="1">
              <a:buNone/>
            </a:pPr>
            <a:r>
              <a:rPr lang="ar-SA" smtClean="0">
                <a:latin typeface="Arial"/>
                <a:cs typeface="Arial"/>
              </a:rPr>
              <a:t>كمجموعة، حدد أيّاً من النظريات الثلاث تتناسب معها كل من العبارات. </a:t>
            </a:r>
          </a:p>
          <a:p>
            <a:pPr marL="0" indent="0" algn="r" rtl="1">
              <a:buNone/>
            </a:pPr>
            <a:r>
              <a:rPr lang="ar-SA" smtClean="0">
                <a:latin typeface="Arial"/>
                <a:cs typeface="Arial"/>
              </a:rPr>
              <a:t>بعد فترة من الوقت، سنجتمع مرة أخرى كمجموعة كبيرة لنتشارك معاً في كيفية تصنيفنا للعبارات. ما الذي تعتقده المجموعات الأخرى؟ هل هناك أي شيء قمت بتصنيفه بشكل مختلف؟</a:t>
            </a:r>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14</a:t>
            </a:fld>
            <a:endParaRPr lang="ar-SA"/>
          </a:p>
        </p:txBody>
      </p:sp>
    </p:spTree>
    <p:extLst>
      <p:ext uri="{BB962C8B-B14F-4D97-AF65-F5344CB8AC3E}">
        <p14:creationId xmlns:p14="http://schemas.microsoft.com/office/powerpoint/2010/main" val="10130085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0" dirty="0" smtClean="0">
                <a:latin typeface="Arial"/>
                <a:cs typeface="Arial"/>
              </a:rPr>
              <a:t>تشكل هذه النظريات الثلاث إدارة الحالات التي تركز على الناجين/الناجيات، والتي نحددها بأنها الخدمات التي تكون فيها تجارب الناجي/الناجية واحتياجاته وحقوقه وقراراته في صميم علاقة إدارة الحالة التي تُعد بمثابة مساحة للشفاء والتمكين. وهي تتضمن ممارسة العمل الاجتماعي القياسية لتقييم الاحتياجات وتوفير و/أو تنسيق الخدمات للاستجابة لتلك الاحتياجات ومراقبة التقدم المحرز في الخدمات، وذلك من خلال نظرة تعترف بأن تجارب الناجي/الناجية قد جردت الشخص من كرامته وتحكمه وحطمت ثقته في العلاقات.</a:t>
            </a:r>
            <a:r>
              <a:rPr lang="ar-SA" sz="2000" b="0" dirty="0">
                <a:latin typeface="Arial"/>
                <a:cs typeface="Arial"/>
              </a:rPr>
              <a:t> </a:t>
            </a:r>
            <a:r>
              <a:rPr lang="ar-SA" sz="1200" kern="1200" dirty="0" smtClean="0">
                <a:solidFill>
                  <a:schemeClr val="tx1"/>
                </a:solidFill>
                <a:effectLst/>
                <a:latin typeface="+mn-lt"/>
                <a:ea typeface="+mn-ea"/>
                <a:cs typeface="+mn-cs"/>
              </a:rPr>
              <a:t>هدفنا العام في إدارة الحالة مع الناجين/الناجيات هو </a:t>
            </a:r>
            <a:r>
              <a:rPr lang="ar-SA" sz="1200" b="1" kern="1200" dirty="0" smtClean="0">
                <a:solidFill>
                  <a:schemeClr val="tx1"/>
                </a:solidFill>
                <a:effectLst/>
                <a:latin typeface="+mn-lt"/>
                <a:ea typeface="+mn-ea"/>
                <a:cs typeface="+mn-cs"/>
              </a:rPr>
              <a:t>إقامة علاقة مع الناجي/الناجية تعزز سلامة الشخص المعنوية والجسدية وتبني الثقة وتساعده على استعادة بعض السيطرة على حياته.</a:t>
            </a:r>
            <a:endParaRPr lang="ar-SA" sz="2000" b="0" dirty="0">
              <a:latin typeface="Arial"/>
              <a:cs typeface="Arial"/>
            </a:endParaRPr>
          </a:p>
          <a:p>
            <a:pPr rtl="1"/>
            <a:endParaRPr lang="ar-SA" sz="2000"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15</a:t>
            </a:fld>
            <a:endParaRPr lang="ar-SA"/>
          </a:p>
        </p:txBody>
      </p:sp>
    </p:spTree>
    <p:extLst>
      <p:ext uri="{BB962C8B-B14F-4D97-AF65-F5344CB8AC3E}">
        <p14:creationId xmlns:p14="http://schemas.microsoft.com/office/powerpoint/2010/main" val="85800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smtClean="0">
                <a:latin typeface="Arial"/>
                <a:cs typeface="Arial"/>
              </a:rPr>
              <a:t>في نفس مجموعاتك وكنشاط أخير، دعونا نتحدث عما تعنيه إدارة الحالة التي تركز على الناجين/الناجيات. ضمن مجموعتك، انفصلوا إلى مجموعتين فرعيتين - واحدة سوف تستخدم منظور العامل الاجتماعي والأخرى ستستخدم منظور الناجي/الناجية. </a:t>
            </a:r>
            <a:r>
              <a:rPr lang="ar-SA" sz="1200" kern="1200" dirty="0" smtClean="0">
                <a:solidFill>
                  <a:schemeClr val="tx1"/>
                </a:solidFill>
                <a:effectLst/>
                <a:latin typeface="+mn-lt"/>
                <a:ea typeface="+mn-ea"/>
                <a:cs typeface="+mn-cs"/>
              </a:rPr>
              <a:t>وباستخدام دراسة الحالة من نشاطنا الأول </a:t>
            </a:r>
            <a:r>
              <a:rPr lang="ar-SA" sz="1200" b="1" kern="1200" dirty="0" smtClean="0">
                <a:solidFill>
                  <a:schemeClr val="tx1"/>
                </a:solidFill>
                <a:effectLst/>
                <a:latin typeface="+mn-lt"/>
                <a:ea typeface="+mn-ea"/>
                <a:cs typeface="+mn-cs"/>
              </a:rPr>
              <a:t>(انظر النشرة 7.1)</a:t>
            </a:r>
            <a:r>
              <a:rPr lang="ar-SA" sz="1200" kern="1200" dirty="0" smtClean="0">
                <a:solidFill>
                  <a:schemeClr val="tx1"/>
                </a:solidFill>
                <a:effectLst/>
                <a:latin typeface="+mn-lt"/>
                <a:ea typeface="+mn-ea"/>
                <a:cs typeface="+mn-cs"/>
              </a:rPr>
              <a:t>ناقش مع مجموعتك ما الذي يمكن أن تبدو عليه إدارة الحالة التي تركز على الناجين/الناجيات من منظورك - أي بالنسبة لمجموعة العامل الاجتماعي الفرعية، ما بعض الأشياء التي تعتقد أنه يمكنك القيام بها لضمان عملية إدارة الحالة التي تركز على الناجين/الناجيات، وبالنسبة للمجموعة الفرعية للناجين/الناجيات، ما الذي ترغب في رؤيته بصفتك ناجياً/ناجيةً لمعرفة أن العملية كانت قائمة على احتياجاتك وأولوياتك ولتجعلها داعمة لثقتك وسيطرتك وتمكينك؟</a:t>
            </a:r>
            <a:endParaRPr lang="ar-SA" dirty="0" smtClean="0">
              <a:latin typeface="Arial"/>
              <a:cs typeface="Arial"/>
            </a:endParaRPr>
          </a:p>
          <a:p>
            <a:pPr algn="l" rtl="1"/>
            <a:endParaRPr lang="ar-SA" baseline="0" dirty="0"/>
          </a:p>
          <a:p>
            <a:pPr algn="r" rtl="1"/>
            <a:r>
              <a:rPr lang="ar-SA" dirty="0" smtClean="0">
                <a:latin typeface="Arial"/>
                <a:cs typeface="Arial"/>
              </a:rPr>
              <a:t>ضع في اعتبارك أننا لم ندخل بعد في تفاصيل عملية إدارة الحالة، لذلك لا أتوقع منك في هذا النشاط معرفة أو إظهار جميع خطوات العملية. وإنما، نريد أن نغتنم هذه الفرصة للتفكير في ما قد تبدو عليه نظرية العمل الذي يركز على الناجين/الناجيات في الممارسة العملية. </a:t>
            </a:r>
            <a:endParaRPr lang="ar-SA" dirty="0"/>
          </a:p>
          <a:p>
            <a:pPr algn="l" rtl="1"/>
            <a:endParaRPr lang="ar-SA" dirty="0"/>
          </a:p>
          <a:p>
            <a:pPr algn="r" rtl="1"/>
            <a:r>
              <a:rPr lang="ar-SA" b="1" dirty="0">
                <a:latin typeface="Arial"/>
                <a:cs typeface="Arial"/>
              </a:rPr>
              <a:t>*بعد 10 دقائق، اطلب من المجموعتين الفرعيتين الاجتماع مثل المجموعات الأكبر* </a:t>
            </a:r>
          </a:p>
          <a:p>
            <a:pPr algn="l" rtl="1"/>
            <a:endParaRPr lang="ar-SA" dirty="0"/>
          </a:p>
          <a:p>
            <a:pPr algn="r" rtl="1"/>
            <a:r>
              <a:rPr lang="ar-SA" dirty="0" smtClean="0">
                <a:latin typeface="Arial"/>
                <a:cs typeface="Arial"/>
              </a:rPr>
              <a:t>قارن بين النقاط التي استخلصتها وناقشها. ما الذي كان مختلفاً عن المنظورين؟ ما المفقود؟ ما الذي قد يكون صعباً في هذه العملية؟ </a:t>
            </a:r>
          </a:p>
          <a:p>
            <a:pPr algn="l" rtl="1"/>
            <a:endParaRPr lang="ar-SA" baseline="0" dirty="0"/>
          </a:p>
          <a:p>
            <a:pPr algn="l" rtl="1"/>
            <a:endParaRPr lang="ar-SA" dirty="0"/>
          </a:p>
          <a:p>
            <a:pPr algn="r" rtl="1"/>
            <a:r>
              <a:rPr lang="ar-SA" dirty="0" smtClean="0">
                <a:latin typeface="Arial"/>
                <a:cs typeface="Arial"/>
              </a:rPr>
              <a:t>بعد بضع دقائق، سنجتمع مرة أخرى للمناقشة.</a:t>
            </a:r>
            <a:endParaRPr lang="ar-EG" dirty="0" smtClean="0">
              <a:latin typeface="Arial"/>
              <a:cs typeface="Arial"/>
            </a:endParaRPr>
          </a:p>
          <a:p>
            <a:pPr algn="r" rtl="1"/>
            <a:endParaRPr lang="ar-EG" dirty="0" smtClean="0">
              <a:latin typeface="Arial"/>
              <a:cs typeface="Arial"/>
            </a:endParaRPr>
          </a:p>
          <a:p>
            <a:pPr algn="r" rtl="1"/>
            <a:r>
              <a:rPr lang="ar-SA" sz="1200" b="1" kern="1200" dirty="0" smtClean="0">
                <a:solidFill>
                  <a:schemeClr val="tx1"/>
                </a:solidFill>
                <a:effectLst/>
                <a:latin typeface="+mn-lt"/>
                <a:ea typeface="+mn-ea"/>
                <a:cs typeface="+mn-cs"/>
              </a:rPr>
              <a:t>*العودة واستخلاص المعلومات.</a:t>
            </a:r>
            <a:endParaRPr lang="ar-SA" dirty="0" smtClean="0">
              <a:latin typeface="Arial"/>
              <a:cs typeface="Arial"/>
            </a:endParaRPr>
          </a:p>
          <a:p>
            <a:pPr algn="l" rtl="1"/>
            <a:endParaRPr lang="ar-SA" baseline="0" dirty="0"/>
          </a:p>
          <a:p>
            <a:pPr algn="r" rtl="1"/>
            <a:r>
              <a:rPr lang="ar-SA" b="1" baseline="0" dirty="0">
                <a:latin typeface="Arial"/>
                <a:cs typeface="Arial"/>
              </a:rPr>
              <a:t> </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16</a:t>
            </a:fld>
            <a:endParaRPr lang="ar-SA"/>
          </a:p>
        </p:txBody>
      </p:sp>
    </p:spTree>
    <p:extLst>
      <p:ext uri="{BB962C8B-B14F-4D97-AF65-F5344CB8AC3E}">
        <p14:creationId xmlns:p14="http://schemas.microsoft.com/office/powerpoint/2010/main" val="1527645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smtClean="0">
                <a:latin typeface="Arial"/>
                <a:cs typeface="Arial"/>
              </a:rPr>
              <a:t>تضمنت هذه الجلسة الكثير من المحتوى والنظرية التي قد تكون جديدة لبعض المشاركين. سنستخدم هذه الجلسة الأخيرة لتناول أي أسئلة قد تكون لديك ولتسليط الضوء على المجالات التي لا تزال غير واضحة أو تحتاج إلى مزيد من المعلومات. </a:t>
            </a:r>
          </a:p>
          <a:p>
            <a:pPr algn="l" rtl="1"/>
            <a:endParaRPr lang="ar-SA" baseline="0" dirty="0"/>
          </a:p>
          <a:p>
            <a:pPr algn="r" rtl="1"/>
            <a:r>
              <a:rPr lang="ar-SA" dirty="0" smtClean="0">
                <a:latin typeface="Arial"/>
                <a:cs typeface="Arial"/>
              </a:rPr>
              <a:t>قم بتشكيل مجموعات من ثلاثة مع الأشخاص الأقرب منك. ناقش محتوى هذه الجلسة (العمل الاجتماعي والحركة النسائية ونظرية الصدمة) مستخدماً الأسئلة التالية لإرشادك:</a:t>
            </a:r>
          </a:p>
          <a:p>
            <a:pPr algn="l" rtl="1"/>
            <a:endParaRPr lang="ar-SA" baseline="0" dirty="0"/>
          </a:p>
          <a:p>
            <a:pPr marL="171450" indent="-171450" algn="r" rtl="1">
              <a:buFontTx/>
              <a:buChar char="-"/>
            </a:pPr>
            <a:r>
              <a:rPr lang="ar-SA" dirty="0" smtClean="0">
                <a:latin typeface="Arial"/>
                <a:cs typeface="Arial"/>
              </a:rPr>
              <a:t>ما الجديد في هذه الجلسة بالنسبة لك؟</a:t>
            </a:r>
          </a:p>
          <a:p>
            <a:pPr marL="171450" indent="-171450" algn="r" rtl="1">
              <a:buFontTx/>
              <a:buChar char="-"/>
            </a:pPr>
            <a:r>
              <a:rPr lang="ar-SA" dirty="0" smtClean="0">
                <a:latin typeface="Arial"/>
                <a:cs typeface="Arial"/>
              </a:rPr>
              <a:t>ما الذي كان مثيراً للاهتمام بشكل خاص؟ </a:t>
            </a:r>
          </a:p>
          <a:p>
            <a:pPr marL="171450" indent="-171450" algn="r" rtl="1">
              <a:buFontTx/>
              <a:buChar char="-"/>
            </a:pPr>
            <a:r>
              <a:rPr lang="ar-SA" dirty="0" smtClean="0">
                <a:latin typeface="Arial"/>
                <a:cs typeface="Arial"/>
              </a:rPr>
              <a:t>ما الذي تعتقد بأنه قد يكون مفيداً في ممارسة إدارة الحالة؟</a:t>
            </a:r>
          </a:p>
          <a:p>
            <a:pPr marL="171450" indent="-171450" algn="r" rtl="1">
              <a:buFontTx/>
              <a:buChar char="-"/>
            </a:pPr>
            <a:r>
              <a:rPr lang="ar-SA" dirty="0" smtClean="0">
                <a:latin typeface="Arial"/>
                <a:cs typeface="Arial"/>
              </a:rPr>
              <a:t>ما الذي لا يزال غير واضح أو يحتاج إلى مزيد من المعلومات؟</a:t>
            </a:r>
          </a:p>
          <a:p>
            <a:pPr marL="171450" indent="-171450" algn="l" rtl="1">
              <a:buFontTx/>
              <a:buChar cha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latin typeface="Arial"/>
                <a:cs typeface="Arial"/>
              </a:rPr>
              <a:t>يرجى تدوين الإجابات عن السؤال الأخير بحيث يمكنك مشاركتها معي بعد الجلسة.  </a:t>
            </a:r>
          </a:p>
          <a:p>
            <a:pPr marL="0" indent="0" algn="l" rtl="1">
              <a:buFontTx/>
              <a:buNone/>
            </a:pPr>
            <a:endParaRPr lang="ar-SA" baseline="0" dirty="0"/>
          </a:p>
          <a:p>
            <a:pPr marL="0" indent="0" algn="r" rtl="1">
              <a:buFontTx/>
              <a:buNone/>
            </a:pPr>
            <a:r>
              <a:rPr lang="ar-SA" b="1" baseline="0" dirty="0">
                <a:latin typeface="Arial"/>
                <a:cs typeface="Arial"/>
              </a:rPr>
              <a:t>*بعد 5 دقائق، أحضر المشاركين معاً واطلب من كل مجموعة مشاركة إجابة واحدة عن أحد الأسئلة مع المجموعة.* </a:t>
            </a:r>
          </a:p>
          <a:p>
            <a:pPr marL="171450" indent="-171450" algn="l" rtl="1">
              <a:buFontTx/>
              <a:buChar char="-"/>
            </a:pPr>
            <a:endParaRPr lang="ar-SA" baseline="0"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17</a:t>
            </a:fld>
            <a:endParaRPr lang="ar-SA"/>
          </a:p>
        </p:txBody>
      </p:sp>
    </p:spTree>
    <p:extLst>
      <p:ext uri="{BB962C8B-B14F-4D97-AF65-F5344CB8AC3E}">
        <p14:creationId xmlns:p14="http://schemas.microsoft.com/office/powerpoint/2010/main" val="3800523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*أسئلة 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18</a:t>
            </a:fld>
            <a:endParaRPr lang="ar-SA" dirty="0"/>
          </a:p>
        </p:txBody>
      </p:sp>
    </p:spTree>
    <p:extLst>
      <p:ext uri="{BB962C8B-B14F-4D97-AF65-F5344CB8AC3E}">
        <p14:creationId xmlns:p14="http://schemas.microsoft.com/office/powerpoint/2010/main" val="35772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7: الأساس النظري للنهج المتركز حول الناجين/الناجيات</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النظريات التي تستند إليها إدارة الحالة مع  الناجين/الناجيات من  العنف المبني على النوع الاجتماعي</a:t>
            </a:r>
          </a:p>
          <a:p>
            <a:pPr marL="171450" lvl="0" indent="-171450" algn="r" rtl="1">
              <a:buFont typeface="Arial" charset="0"/>
              <a:buChar char="•"/>
            </a:pPr>
            <a:r>
              <a:rPr lang="ar-SA" sz="1200" kern="1200" dirty="0">
                <a:solidFill>
                  <a:schemeClr val="tx1"/>
                </a:solidFill>
                <a:effectLst/>
                <a:latin typeface="Arial"/>
                <a:cs typeface="Arial"/>
              </a:rPr>
              <a:t>التعرف على العنف المبني على النوع الاجتماعي في سياق شخصي وبيئي واجتماعي</a:t>
            </a:r>
          </a:p>
          <a:p>
            <a:pPr marL="171450" lvl="0" indent="-171450" algn="r" rtl="1">
              <a:buFont typeface="Arial" charset="0"/>
              <a:buChar char="•"/>
            </a:pPr>
            <a:r>
              <a:rPr lang="ar-SA" sz="1200" kern="1200" dirty="0">
                <a:solidFill>
                  <a:schemeClr val="tx1"/>
                </a:solidFill>
                <a:effectLst/>
                <a:latin typeface="Arial"/>
                <a:cs typeface="Arial"/>
              </a:rPr>
              <a:t>تطبيق نهج إدارة الحالات متركز حول الناجين/الناجيات</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a:t>
            </a:r>
            <a:r>
              <a:rPr lang="ar-SA" dirty="0" smtClean="0">
                <a:latin typeface="Arial"/>
                <a:cs typeface="Arial"/>
              </a:rPr>
              <a:t> </a:t>
            </a:r>
            <a:r>
              <a:rPr lang="ar-SA" sz="1200" kern="1200" dirty="0">
                <a:solidFill>
                  <a:schemeClr val="tx1"/>
                </a:solidFill>
                <a:effectLst/>
                <a:latin typeface="Arial"/>
                <a:cs typeface="Arial"/>
              </a:rPr>
              <a:t>ساعة واحدة و30 دقيقة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7.1 (واحدة لكل مشارك)</a:t>
            </a:r>
          </a:p>
          <a:p>
            <a:pPr marL="171450" lvl="0" indent="-171450" algn="r" rtl="1">
              <a:buFont typeface="Arial" charset="0"/>
              <a:buChar char="•"/>
            </a:pPr>
            <a:r>
              <a:rPr lang="ar-SA" sz="1200" kern="1200" dirty="0">
                <a:solidFill>
                  <a:schemeClr val="tx1"/>
                </a:solidFill>
                <a:effectLst/>
                <a:latin typeface="Arial"/>
                <a:cs typeface="Arial"/>
              </a:rPr>
              <a:t>النشرة 7.2 (واحدة لكل مجموعة) </a:t>
            </a:r>
          </a:p>
          <a:p>
            <a:pPr marL="171450" lvl="0" indent="-171450" algn="r" rtl="1">
              <a:buFont typeface="Arial" charset="0"/>
              <a:buChar char="•"/>
            </a:pPr>
            <a:r>
              <a:rPr lang="ar-SA" sz="1200" kern="1200" dirty="0">
                <a:solidFill>
                  <a:schemeClr val="tx1"/>
                </a:solidFill>
                <a:effectLst/>
                <a:latin typeface="Arial"/>
                <a:cs typeface="Arial"/>
              </a:rPr>
              <a:t>النشرة 7.3 (واحدة لكل مشارك)</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نشاط تدريب تمثيلي</a:t>
            </a:r>
          </a:p>
          <a:p>
            <a:pPr marL="171450" lvl="0" indent="-171450" algn="r" rtl="1">
              <a:buFont typeface="Arial" charset="0"/>
              <a:buChar char="•"/>
            </a:pPr>
            <a:r>
              <a:rPr lang="ar-SA" sz="1200" kern="1200" dirty="0">
                <a:solidFill>
                  <a:schemeClr val="tx1"/>
                </a:solidFill>
                <a:effectLst/>
                <a:latin typeface="Arial"/>
                <a:cs typeface="Arial"/>
              </a:rPr>
              <a:t>إعداد دراسة حالة للنشرة 7.3</a:t>
            </a: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 دقائق - الأهداف والمقدمة (1-3)</a:t>
            </a:r>
          </a:p>
          <a:p>
            <a:pPr algn="r" rtl="1"/>
            <a:r>
              <a:rPr lang="ar-SA" sz="1200" kern="1200" dirty="0">
                <a:solidFill>
                  <a:schemeClr val="tx1"/>
                </a:solidFill>
                <a:effectLst/>
                <a:latin typeface="Arial"/>
                <a:cs typeface="Arial"/>
              </a:rPr>
              <a:t>15 دقيقة - نهج العمل الاجتماعي (4-6)</a:t>
            </a:r>
          </a:p>
          <a:p>
            <a:pPr algn="r" rtl="1"/>
            <a:r>
              <a:rPr lang="ar-SA" sz="1200" kern="1200" dirty="0">
                <a:solidFill>
                  <a:schemeClr val="tx1"/>
                </a:solidFill>
                <a:effectLst/>
                <a:latin typeface="Arial"/>
                <a:cs typeface="Arial"/>
              </a:rPr>
              <a:t>10 دقائق - نشاط المنظور القائم على نقاط القوة (7)</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15 دقيقة - النظرية والنشاط النسوي (8-11)</a:t>
            </a:r>
          </a:p>
          <a:p>
            <a:pPr algn="r" rtl="1"/>
            <a:r>
              <a:rPr lang="ar-SA" sz="1200" kern="1200" dirty="0">
                <a:solidFill>
                  <a:schemeClr val="tx1"/>
                </a:solidFill>
                <a:effectLst/>
                <a:latin typeface="Arial"/>
                <a:cs typeface="Arial"/>
              </a:rPr>
              <a:t>10 دقائق - الممارسة والنشاط القائمين على المعرفة بالصدمة </a:t>
            </a:r>
            <a:r>
              <a:rPr lang="ar-SA" dirty="0" smtClean="0">
                <a:latin typeface="Arial"/>
                <a:cs typeface="Arial"/>
              </a:rPr>
              <a:t> </a:t>
            </a:r>
            <a:r>
              <a:rPr lang="ar-SA" sz="1200" kern="1200" dirty="0">
                <a:solidFill>
                  <a:schemeClr val="tx1"/>
                </a:solidFill>
                <a:effectLst/>
                <a:latin typeface="Arial"/>
                <a:cs typeface="Arial"/>
              </a:rPr>
              <a:t>(12-13)</a:t>
            </a:r>
          </a:p>
          <a:p>
            <a:pPr algn="r" rtl="1"/>
            <a:r>
              <a:rPr lang="ar-SA" sz="1200" kern="1200" dirty="0">
                <a:solidFill>
                  <a:schemeClr val="tx1"/>
                </a:solidFill>
                <a:effectLst/>
                <a:latin typeface="Arial"/>
                <a:cs typeface="Arial"/>
              </a:rPr>
              <a:t>20 دقيقة - إدارة الحالة التي تركز على  الناجين/الناجيات واستنتاج الخلاصة (14-15)</a:t>
            </a:r>
          </a:p>
          <a:p>
            <a:pPr algn="r" rtl="1"/>
            <a:r>
              <a:rPr lang="ar-SA" sz="1200" kern="1200" dirty="0">
                <a:solidFill>
                  <a:schemeClr val="tx1"/>
                </a:solidFill>
                <a:effectLst/>
                <a:latin typeface="Arial"/>
                <a:cs typeface="Arial"/>
              </a:rPr>
              <a:t>5</a:t>
            </a:r>
            <a:r>
              <a:rPr lang="ar-SA" dirty="0" smtClean="0">
                <a:latin typeface="Arial"/>
                <a:cs typeface="Arial"/>
              </a:rPr>
              <a:t> </a:t>
            </a:r>
            <a:r>
              <a:rPr lang="ar-SA" sz="1200" kern="1200" dirty="0">
                <a:solidFill>
                  <a:schemeClr val="tx1"/>
                </a:solidFill>
                <a:effectLst/>
                <a:latin typeface="Arial"/>
                <a:cs typeface="Arial"/>
              </a:rPr>
              <a:t>دقائق - الإنهاء (16)</a:t>
            </a: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بالنظر إلى أن  النسوية مصطلح يحمل معاني مختلفة (وغالباً سلبية) بالنسبة للكثيرين، فإن وحدات التدريب تشير إلى هذا العنصر على أنه "حركات نسائية" لتجنب المناقشات الطويلة والمعقدة حول تعريف النسوية. إذا كان المشاركون في التدريب أكثر تقدماً في معرفتهم عن النسوية، فيمكنك اختيار تقديم هذا بشكل أكثر مباشرة.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ينبغي على الميسرين ضمان فهمهم لمجالات المعرفة التالية:</a:t>
            </a:r>
          </a:p>
          <a:p>
            <a:pPr marL="171450" lvl="0" indent="-171450" algn="r" rtl="1">
              <a:buFont typeface="Arial" charset="0"/>
              <a:buChar char="•"/>
            </a:pPr>
            <a:r>
              <a:rPr lang="ar-SA" sz="1200" kern="1200" dirty="0">
                <a:solidFill>
                  <a:schemeClr val="tx1"/>
                </a:solidFill>
                <a:effectLst/>
                <a:latin typeface="Arial"/>
                <a:cs typeface="Arial"/>
              </a:rPr>
              <a:t>ممارسة العمل الاجتماعي - منظور الشخص في البيئة والمنظور القائم على نقاط القوة.</a:t>
            </a:r>
          </a:p>
          <a:p>
            <a:pPr marL="171450" lvl="0" indent="-171450" algn="r" rtl="1">
              <a:buFont typeface="Arial" charset="0"/>
              <a:buChar char="•"/>
            </a:pPr>
            <a:r>
              <a:rPr lang="ar-SA" sz="1200" kern="1200" dirty="0">
                <a:solidFill>
                  <a:schemeClr val="tx1"/>
                </a:solidFill>
                <a:effectLst/>
                <a:latin typeface="Arial"/>
                <a:cs typeface="Arial"/>
              </a:rPr>
              <a:t>الحركة النسائية - عدم المساواة والسلطة والتمكين. </a:t>
            </a:r>
          </a:p>
          <a:p>
            <a:pPr marL="171450" lvl="0" indent="-171450" algn="r" rtl="1">
              <a:buFont typeface="Arial" charset="0"/>
              <a:buChar char="•"/>
            </a:pPr>
            <a:r>
              <a:rPr lang="ar-SA" sz="1200" kern="1200" dirty="0">
                <a:solidFill>
                  <a:schemeClr val="tx1"/>
                </a:solidFill>
                <a:effectLst/>
                <a:latin typeface="Arial"/>
                <a:cs typeface="Arial"/>
              </a:rPr>
              <a:t>نظرية الصدمة. </a:t>
            </a:r>
          </a:p>
          <a:p>
            <a:pPr lvl="0"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إدارة الحالة التي تركز على الناجين/الناجيات: الخدمات التي تكون فيها تجارب الناجي/الناجية واحتياجاتهم وحقوقهم وقراراتهم/احتياجاتهن وحقوقهن وقراراتهن هي محور علاقة إدارة الحالة التي تكون بمثابة مساحة للشفاء والتمكين (باستخدام منظورات العمل الاجتماعي والحركة النسائية والممارسة القائمة على المعرفة بالصدمة). </a:t>
            </a:r>
          </a:p>
          <a:p>
            <a:pPr marL="171450" lvl="0" indent="-171450" algn="r" rtl="1">
              <a:buFont typeface="Arial" charset="0"/>
              <a:buChar char="•"/>
            </a:pPr>
            <a:r>
              <a:rPr lang="ar-SA" sz="1200" kern="1200" dirty="0">
                <a:solidFill>
                  <a:schemeClr val="tx1"/>
                </a:solidFill>
                <a:effectLst/>
                <a:latin typeface="Arial"/>
                <a:cs typeface="Arial"/>
              </a:rPr>
              <a:t>يتمثل هدفنا العام في إدارة الحالة مع  الناجيات في إقامة علاقة مع الناجية تعزز سلامتها المعنوية والجسدية وتبني الثقة وتساعدها على استعادة بعض السيطرة على حياتها.</a:t>
            </a:r>
          </a:p>
          <a:p>
            <a:pPr algn="r" rtl="1"/>
            <a:r>
              <a:rPr lang="ar-SA" sz="1200" kern="1200" dirty="0">
                <a:solidFill>
                  <a:schemeClr val="tx1"/>
                </a:solidFill>
                <a:effectLst/>
                <a:latin typeface="Arial"/>
                <a:cs typeface="Arial"/>
              </a:rPr>
              <a:t>تقدم هذه الوحدة الكثير من المعلومات التي قد تكون جديدة للمشاركين. من المهم أخذ ما يكفي من الوقت لضمان الفهم وتعزيز هذه الرسائل الرئيسية في الوحدة بالكامل (وبعدها). </a:t>
            </a:r>
            <a:endParaRPr lang="ar-SA" dirty="0"/>
          </a:p>
          <a:p>
            <a:pPr rtl="1" eaLnBrk="1" hangingPunct="1">
              <a:spcBef>
                <a:spcPct val="0"/>
              </a:spcBef>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49F5E927-C06F-4234-A7B1-8A662E98B384}" type="slidenum">
              <a:rPr lang="en-US"/>
              <a:pPr/>
              <a:t>2</a:t>
            </a:fld>
            <a:endParaRPr lang="ar-SA"/>
          </a:p>
        </p:txBody>
      </p:sp>
    </p:spTree>
    <p:extLst>
      <p:ext uri="{BB962C8B-B14F-4D97-AF65-F5344CB8AC3E}">
        <p14:creationId xmlns:p14="http://schemas.microsoft.com/office/powerpoint/2010/main" val="3998861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تتمثل أهدافنا الثلاثة للجلسة في: </a:t>
            </a:r>
          </a:p>
          <a:p>
            <a:pPr marL="228600" indent="-228600" algn="r" rtl="1">
              <a:buAutoNum type="arabicParenR"/>
            </a:pPr>
            <a:r>
              <a:rPr lang="ar-SA" smtClean="0">
                <a:latin typeface="Arial"/>
                <a:cs typeface="Arial"/>
              </a:rPr>
              <a:t>فهم النظريات التي تستند إليها إدارة  الحالة</a:t>
            </a:r>
          </a:p>
          <a:p>
            <a:pPr marL="228600" indent="-228600" algn="r" rtl="1">
              <a:buAutoNum type="arabicParenR"/>
            </a:pPr>
            <a:r>
              <a:rPr lang="ar-SA" smtClean="0">
                <a:latin typeface="Arial"/>
                <a:cs typeface="Arial"/>
              </a:rPr>
              <a:t>التعرف على العنف المبني على النوع الاجتماعي في سياق شخصي وبيئي واجتماعي</a:t>
            </a:r>
          </a:p>
          <a:p>
            <a:pPr marL="0" indent="0" algn="r" rtl="1">
              <a:buNone/>
            </a:pPr>
            <a:r>
              <a:rPr lang="ar-SA" smtClean="0">
                <a:latin typeface="Arial"/>
                <a:cs typeface="Arial"/>
              </a:rPr>
              <a:t>و 3) تطبيق نهج إدارة الحالة المتركز حول الناجين/الناجيات</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a:t>
            </a:fld>
            <a:endParaRPr lang="ar-SA"/>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إدارة الحالة هي مصطلح وممارسة يتم استخدامها في العديد من التخصصات؛ ومع ذلك، فإنه غالباً ما يطبق بشكل مختلف، حتى ضمن نفس التخصص. في هذه الوحدة، سوف نستكشف تعريفنا لإدارة الحالة والخلفية النظرية لنهجنا، الذي يستمد من مجالات العمل الاجتماعي والحركة النسائية ممارستها ونظرية الصدمة والتدخلات للمساهمة في النهج المتمركز حول الناجي/الناجية بشكل عام</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4</a:t>
            </a:fld>
            <a:endParaRPr lang="ar-SA"/>
          </a:p>
        </p:txBody>
      </p:sp>
    </p:spTree>
    <p:extLst>
      <p:ext uri="{BB962C8B-B14F-4D97-AF65-F5344CB8AC3E}">
        <p14:creationId xmlns:p14="http://schemas.microsoft.com/office/powerpoint/2010/main" val="2349114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في ممارسة العمل الاجتماعي، يتم تعريف إدارة الحالة على أنها "طريقة تقديم الخدمات للعميلة حيث يقوم مقدم الخدمة بتقييم احتياجات العميلة ويرتب وينسق ويراقب ويدافع عن الخدمات المتعددة التي يتعين توفيرها للعميلة لتلبية احتياجاتها." تساعد إدارة حالة العنف المبني على النوع الاجتماعي الناجين/الناجيات للحصول على المساعدة الضرورية والشفاء من التجارب والشعور بالتمكين للتعرف على نقاط قوتهم ومرونتهم.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هناك جانبان رئيسيان لإدارة الحالة في العمل الاجتماعي يلهمان نهجنا لإدارة الحالات: منظور الشخص في البيئة والمنظور القائم على نقاط القوة. وسوف نتحدث أكثر عنها في الشرائح التالية.   </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5</a:t>
            </a:fld>
            <a:endParaRPr lang="ar-SA"/>
          </a:p>
        </p:txBody>
      </p:sp>
    </p:spTree>
    <p:extLst>
      <p:ext uri="{BB962C8B-B14F-4D97-AF65-F5344CB8AC3E}">
        <p14:creationId xmlns:p14="http://schemas.microsoft.com/office/powerpoint/2010/main" val="2556914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ارفع يديك إذا كنت قد رأيت بالفعل المخطط الذي يشبه هذا المخطط. يتطلب النموذج البيئي (المعروف أيضاً باسم منظور الشخص في البيئة) أن يفهم أخصائي الحالات أن لكل فرد علاقة مؤثرة متبادلة مع بيئته المادية والاجتماعية ويجب أن يتم فهمها في هذا السياق. يقر أيضاً بأن الظلم والاضطهاد النظاميين يكمنان وراء العديد من التحديات التي يواجهها عملاؤنا.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على سبيل المثال، لا تكون إحدى الناجيات من عنف الشريك ضحية في إطار علاقتها وأسرتها فحسب؛ وبسبب عدم المساواة الاجتماعية المنتشر بين الرجل والمرأة، فإنها تواجه مستويات إضافية من التمييز والاضطهاد. ويؤثر هذا على حياتها اليومية وتفاعلاتها في العالم ويشكل المساحة التي تتعرض فيها للاعتداء من جانب زوجها أو شريكها.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هذا النموذج مهم ليس فقط لفهم عملائنا والعنف الذي يتعرضون له، ولكن أيضاً لتشكيل عملية إدارة الحالة: كل مستوى من هذه المستويات التي تحيط بالناجي/الناجية موجودة على شكل سلسلة متصلة بدءاً من المستويات الداعمة إلى المؤذية - أي علاقة الناجي/الناجية بشريكته/شريكها أو أسرته/أسرتها يمكن أن تكون داعمة أو ضارة بدرجات مختلفة في أوقات مختلفة. كما سنرى العمل من خلال عملية إدارة الحالة، يتمثل جزء من دورنا في مساعدة الناجي/الناجية في العثور على عناصر النموذج البيئي الخاص به/بها التي يمكن أن تكون داعمة (أي بمثابة نقاط القوة) ورعاية هذه العلاقات.</a:t>
            </a:r>
            <a:endParaRPr lang="ar-SA" dirty="0"/>
          </a:p>
        </p:txBody>
      </p:sp>
      <p:sp>
        <p:nvSpPr>
          <p:cNvPr id="4" name="Slide Number Placeholder 3"/>
          <p:cNvSpPr>
            <a:spLocks noGrp="1"/>
          </p:cNvSpPr>
          <p:nvPr>
            <p:ph type="sldNum" sz="quarter" idx="10"/>
          </p:nvPr>
        </p:nvSpPr>
        <p:spPr/>
        <p:txBody>
          <a:bodyPr/>
          <a:lstStyle/>
          <a:p>
            <a:pPr rtl="1"/>
            <a:fld id="{C33E9D9E-63E5-4119-88C8-AEE9E66484CB}" type="slidenum">
              <a:rPr lang="en-US" smtClean="0"/>
              <a:pPr/>
              <a:t>6</a:t>
            </a:fld>
            <a:endParaRPr lang="ar-SA"/>
          </a:p>
        </p:txBody>
      </p:sp>
    </p:spTree>
    <p:extLst>
      <p:ext uri="{BB962C8B-B14F-4D97-AF65-F5344CB8AC3E}">
        <p14:creationId xmlns:p14="http://schemas.microsoft.com/office/powerpoint/2010/main" val="3590978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يضمن المنظور المبني على نقاط القوة أن يقوم  العاملون الاجتماعيون بفهم ودعم وبناء القدرة على المرونة وإمكانات النمو والتطور المتأصلة في كل فرد. يمكن أن تكون نقاط القوة أو الأصول هذه داخل الشخص نفسه، ويعني هذا أن الأشخاص لديهم نقاط القوة هذه داخل أنفسهم، أو بيئياً، وهذا يعني أنه يمكن العثور عليها خارج محيط الفرد. </a:t>
            </a:r>
          </a:p>
          <a:p>
            <a:pPr rtl="1"/>
            <a:endParaRPr lang="ar-SA" baseline="0" dirty="0"/>
          </a:p>
          <a:p>
            <a:pPr algn="r" rtl="1"/>
            <a:r>
              <a:rPr lang="ar-SA" smtClean="0">
                <a:latin typeface="Arial"/>
                <a:cs typeface="Arial"/>
              </a:rPr>
              <a:t>هل يمكنك التفكير في بعض الأمثلة على نقاط القوة داخل الشخص نفسه؟</a:t>
            </a:r>
          </a:p>
          <a:p>
            <a:pPr rtl="1"/>
            <a:endParaRPr lang="ar-SA" baseline="0" dirty="0"/>
          </a:p>
          <a:p>
            <a:pPr algn="r" rtl="1"/>
            <a:r>
              <a:rPr lang="ar-SA" smtClean="0">
                <a:latin typeface="Arial"/>
                <a:cs typeface="Arial"/>
              </a:rPr>
              <a:t>ماذا عن نقاط القوة البيئية؟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7</a:t>
            </a:fld>
            <a:endParaRPr lang="ar-SA"/>
          </a:p>
        </p:txBody>
      </p:sp>
    </p:spTree>
    <p:extLst>
      <p:ext uri="{BB962C8B-B14F-4D97-AF65-F5344CB8AC3E}">
        <p14:creationId xmlns:p14="http://schemas.microsoft.com/office/powerpoint/2010/main" val="2088959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*ضع المشاركين في مجموعات صغيرة لا تزيد عن 5.  </a:t>
            </a:r>
          </a:p>
          <a:p>
            <a:pPr algn="l" rtl="1"/>
            <a:endParaRPr lang="ar-SA" dirty="0"/>
          </a:p>
          <a:p>
            <a:pPr algn="r" rtl="1"/>
            <a:r>
              <a:rPr lang="ar-SA" smtClean="0">
                <a:latin typeface="Arial"/>
                <a:cs typeface="Arial"/>
              </a:rPr>
              <a:t>دعونا نمارس تطبيق المنظور المبني على نقاط القوة. ستتلقى كل مجموعة دراسة حالة عن الناجي/الناجية وورقة عمل نقاط القوة مع فئات لنقاط القوة داخل الشخص نفسه ونقاط القوة البيئية، كما ناقشنا في الشريحة السابقة. اقرأوا دراسة الحالة، كمجموعة. ثم حدد نقاط قوة الناجي/الناجية من دراسة الحالة واكتبها في الفئة المناسبة في ورقة العمل.</a:t>
            </a:r>
          </a:p>
          <a:p>
            <a:pPr algn="l" rtl="1"/>
            <a:endParaRPr lang="ar-SA" dirty="0"/>
          </a:p>
          <a:p>
            <a:pPr algn="r" rtl="1"/>
            <a:r>
              <a:rPr lang="ar-SA" smtClean="0">
                <a:latin typeface="Arial"/>
                <a:cs typeface="Arial"/>
              </a:rPr>
              <a:t>بعد بضع دقائق، سنعود كمجموعة للمناقشة. </a:t>
            </a:r>
          </a:p>
          <a:p>
            <a:pPr algn="l" rtl="1"/>
            <a:endParaRPr lang="ar-SA" dirty="0"/>
          </a:p>
          <a:p>
            <a:pPr algn="r" rtl="1"/>
            <a:r>
              <a:rPr lang="ar-SA" b="1" dirty="0">
                <a:latin typeface="Arial"/>
                <a:cs typeface="Arial"/>
              </a:rPr>
              <a:t>*استخلاص المعلومات/أسئلة المناقشة:* </a:t>
            </a:r>
          </a:p>
          <a:p>
            <a:pPr algn="r" rtl="1"/>
            <a:r>
              <a:rPr lang="ar-SA" smtClean="0">
                <a:latin typeface="Arial"/>
                <a:cs typeface="Arial"/>
              </a:rPr>
              <a:t>هل لديك تحديات تحدد نقاط القوة؟ كيف يمكن أن تساعد العميلة على تحديد نقاط قوتها؟ </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8</a:t>
            </a:fld>
            <a:endParaRPr lang="ar-SA"/>
          </a:p>
        </p:txBody>
      </p:sp>
    </p:spTree>
    <p:extLst>
      <p:ext uri="{BB962C8B-B14F-4D97-AF65-F5344CB8AC3E}">
        <p14:creationId xmlns:p14="http://schemas.microsoft.com/office/powerpoint/2010/main" val="2727278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تراعي الحركة النسائية تحليلات النوع الاجتماعي والسلطة وتدرجها في كل جانب من جوانب التدخلات.  ويزيد على ذلك عدم  القدرة السلطة من الذين يعيشون في مجتمع أبوي. تعيش النساء والفتيات في بيئة مضطهدة ويواجهن انعدام السلامة المعنوية والجسدية والحرية يومياً. ويتمثل أحد أهداف  الخدمات المتعلقة بالنسوية في مساعدة الناجية على الربط بين تجاربها الفردية مع العنف وسلب السلطة، فضلاً عن تفاوتات السلطة المتعلقة بالسياق الأوسع نطاقاً في المجتمع الذي تعيش فيه.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9</a:t>
            </a:fld>
            <a:endParaRPr lang="ar-SA"/>
          </a:p>
        </p:txBody>
      </p:sp>
    </p:spTree>
    <p:extLst>
      <p:ext uri="{BB962C8B-B14F-4D97-AF65-F5344CB8AC3E}">
        <p14:creationId xmlns:p14="http://schemas.microsoft.com/office/powerpoint/2010/main" val="683151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D889DD0-DB4B-4BCB-A03F-F7553EA5F173}"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300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3247820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050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9826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889DD0-DB4B-4BCB-A03F-F7553EA5F173}"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27116750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889DD0-DB4B-4BCB-A03F-F7553EA5F173}"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1DAA3-267E-42DA-921E-D4D14A9FF054}" type="slidenum">
              <a:rPr lang="en-US" smtClean="0"/>
              <a:pPr/>
              <a:t>‹#›</a:t>
            </a:fld>
            <a:endParaRPr lang="en-US"/>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73115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6" name="Group 5"/>
          <p:cNvGrpSpPr/>
          <p:nvPr userDrawn="1"/>
        </p:nvGrpSpPr>
        <p:grpSpPr>
          <a:xfrm flipH="1">
            <a:off x="0" y="0"/>
            <a:ext cx="12192000" cy="6858000"/>
            <a:chOff x="0" y="0"/>
            <a:chExt cx="12192000" cy="685800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gr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889DD0-DB4B-4BCB-A03F-F7553EA5F173}"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1223783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889DD0-DB4B-4BCB-A03F-F7553EA5F173}" type="datetimeFigureOut">
              <a:rPr lang="en-US" smtClean="0"/>
              <a:pPr/>
              <a:t>10/5/2017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947743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D889DD0-DB4B-4BCB-A03F-F7553EA5F173}" type="datetimeFigureOut">
              <a:rPr lang="en-US" smtClean="0"/>
              <a:pPr/>
              <a:t>10/5/2017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28639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89DD0-DB4B-4BCB-A03F-F7553EA5F173}" type="datetimeFigureOut">
              <a:rPr lang="en-US" smtClean="0"/>
              <a:pPr/>
              <a:t>10/5/2017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2630354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a:p>
        </p:txBody>
      </p:sp>
    </p:spTree>
    <p:extLst>
      <p:ext uri="{BB962C8B-B14F-4D97-AF65-F5344CB8AC3E}">
        <p14:creationId xmlns:p14="http://schemas.microsoft.com/office/powerpoint/2010/main" val="1537018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D889DD0-DB4B-4BCB-A03F-F7553EA5F173}"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1DAA3-267E-42DA-921E-D4D14A9FF054}" type="slidenum">
              <a:rPr lang="en-US" smtClean="0"/>
              <a:pPr/>
              <a:t>‹#›</a:t>
            </a:fld>
            <a:endParaRPr lang="en-US"/>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313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D889DD0-DB4B-4BCB-A03F-F7553EA5F173}" type="datetimeFigureOut">
              <a:rPr lang="en-US" smtClean="0"/>
              <a:pPr/>
              <a:t>10/5/2017</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221DAA3-267E-42DA-921E-D4D14A9FF054}" type="slidenum">
              <a:rPr lang="en-US" smtClean="0"/>
              <a:pPr/>
              <a:t>‹#›</a:t>
            </a:fld>
            <a:endParaRPr lang="en-US"/>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213170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94039" y="1537440"/>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الحركة النسائية - التمكين</a:t>
            </a:r>
            <a:endParaRPr spc="0" dirty="0">
              <a:cs typeface="+mn-cs"/>
            </a:endParaRPr>
          </a:p>
        </p:txBody>
      </p:sp>
      <p:sp>
        <p:nvSpPr>
          <p:cNvPr id="3" name="Content Placeholder 2"/>
          <p:cNvSpPr>
            <a:spLocks noGrp="1"/>
          </p:cNvSpPr>
          <p:nvPr>
            <p:ph idx="1"/>
          </p:nvPr>
        </p:nvSpPr>
        <p:spPr/>
        <p:txBody>
          <a:bodyPr/>
          <a:lstStyle/>
          <a:p>
            <a:pPr marL="169863" indent="-169863" algn="r" rtl="1">
              <a:buClr>
                <a:schemeClr val="accent4">
                  <a:lumMod val="75000"/>
                </a:schemeClr>
              </a:buClr>
              <a:buFont typeface="Arial" panose="020B0604020202020204" pitchFamily="34" charset="0"/>
              <a:buChar char="•"/>
            </a:pPr>
            <a:r>
              <a:rPr lang="ar-SA" sz="2400" spc="0" dirty="0">
                <a:latin typeface="Arial"/>
                <a:cs typeface="+mn-cs"/>
              </a:rPr>
              <a:t>يدرك أهمية التمكين لعملية الشفاء والتعافي</a:t>
            </a:r>
          </a:p>
          <a:p>
            <a:pPr marL="169863" indent="-169863" algn="r" rtl="1">
              <a:buClr>
                <a:schemeClr val="accent4">
                  <a:lumMod val="75000"/>
                </a:schemeClr>
              </a:buClr>
              <a:buFont typeface="Arial" panose="020B0604020202020204" pitchFamily="34" charset="0"/>
              <a:buChar char="•"/>
            </a:pPr>
            <a:r>
              <a:rPr lang="ar-SA" sz="2400" spc="0" dirty="0">
                <a:latin typeface="Arial"/>
                <a:cs typeface="+mn-cs"/>
              </a:rPr>
              <a:t>يسمح للناجية بالتعبير عن المشاعر، بما في ذلك الغضب حول تجاربها والقيود الاجتماعية على النطاق الأوسع</a:t>
            </a:r>
          </a:p>
          <a:p>
            <a:pPr marL="169863" indent="-169863" algn="r" rtl="1">
              <a:buClr>
                <a:schemeClr val="accent4">
                  <a:lumMod val="75000"/>
                </a:schemeClr>
              </a:buClr>
              <a:buFont typeface="Arial" panose="020B0604020202020204" pitchFamily="34" charset="0"/>
              <a:buChar char="•"/>
            </a:pPr>
            <a:r>
              <a:rPr lang="ar-SA" sz="2400" spc="0" dirty="0">
                <a:latin typeface="Arial"/>
                <a:cs typeface="+mn-cs"/>
              </a:rPr>
              <a:t>يقر بأن الغضب هو رد فعل طبيعي ويساعدها على إيجاد سبل للتعبير عنه بشكل بناء </a:t>
            </a:r>
          </a:p>
        </p:txBody>
      </p:sp>
    </p:spTree>
    <p:extLst>
      <p:ext uri="{BB962C8B-B14F-4D97-AF65-F5344CB8AC3E}">
        <p14:creationId xmlns:p14="http://schemas.microsoft.com/office/powerpoint/2010/main" val="1570128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0755" y="2610159"/>
            <a:ext cx="4769556" cy="1545564"/>
          </a:xfrm>
        </p:spPr>
        <p:txBody>
          <a:bodyPr>
            <a:normAutofit/>
          </a:bodyPr>
          <a:lstStyle/>
          <a:p>
            <a:pPr rtl="1">
              <a:lnSpc>
                <a:spcPct val="100000"/>
              </a:lnSpc>
            </a:pPr>
            <a:r>
              <a:rPr lang="ar-EG" sz="4000" spc="0" dirty="0" smtClean="0">
                <a:cs typeface="+mn-cs"/>
              </a:rPr>
              <a:t>النشاط:</a:t>
            </a:r>
            <a:r>
              <a:rPr lang="en-US" sz="4000" spc="0" dirty="0" smtClean="0">
                <a:cs typeface="+mn-cs"/>
              </a:rPr>
              <a:t> </a:t>
            </a:r>
            <a:br>
              <a:rPr lang="en-US" sz="4000" spc="0" dirty="0" smtClean="0">
                <a:cs typeface="+mn-cs"/>
              </a:rPr>
            </a:br>
            <a:r>
              <a:rPr lang="ar-SA" sz="4000" spc="0" dirty="0" smtClean="0">
                <a:cs typeface="+mn-cs"/>
              </a:rPr>
              <a:t>الحركة </a:t>
            </a:r>
            <a:r>
              <a:rPr lang="ar-SA" sz="4000" spc="0" dirty="0">
                <a:cs typeface="+mn-cs"/>
              </a:rPr>
              <a:t>النسائية</a:t>
            </a:r>
            <a:endParaRPr lang="ar-SA" sz="4000" spc="0" dirty="0" smtClean="0">
              <a:latin typeface="Arial"/>
              <a:cs typeface="+mn-cs"/>
            </a:endParaRPr>
          </a:p>
        </p:txBody>
      </p:sp>
      <p:sp>
        <p:nvSpPr>
          <p:cNvPr id="3" name="Content Placeholder 2"/>
          <p:cNvSpPr>
            <a:spLocks noGrp="1"/>
          </p:cNvSpPr>
          <p:nvPr>
            <p:ph idx="1"/>
          </p:nvPr>
        </p:nvSpPr>
        <p:spPr>
          <a:xfrm>
            <a:off x="808567" y="647700"/>
            <a:ext cx="4478866" cy="5053469"/>
          </a:xfrm>
        </p:spPr>
        <p:txBody>
          <a:bodyPr/>
          <a:lstStyle/>
          <a:p>
            <a:pPr marL="0" indent="0" rtl="1">
              <a:buNone/>
            </a:pPr>
            <a:endParaRPr lang="ar-SA" sz="2800" dirty="0">
              <a:cs typeface="+mn-cs"/>
            </a:endParaRPr>
          </a:p>
          <a:p>
            <a:pPr marL="457200" indent="-457200" algn="r" rtl="1">
              <a:buFont typeface="+mj-lt"/>
              <a:buAutoNum type="arabicPeriod"/>
            </a:pPr>
            <a:r>
              <a:rPr lang="ar-SA" sz="2800" dirty="0">
                <a:latin typeface="Arial"/>
                <a:cs typeface="+mn-cs"/>
              </a:rPr>
              <a:t>ما هي جوانب نظرية النسوية التي يتم استخدامها؟ </a:t>
            </a:r>
          </a:p>
          <a:p>
            <a:pPr marL="457200" indent="-457200" algn="r" rtl="1">
              <a:buFont typeface="+mj-lt"/>
              <a:buAutoNum type="arabicPeriod"/>
            </a:pPr>
            <a:r>
              <a:rPr lang="ar-SA" sz="2800" dirty="0">
                <a:latin typeface="Arial"/>
                <a:cs typeface="+mn-cs"/>
              </a:rPr>
              <a:t>ما الجوانب المفقودة؟</a:t>
            </a:r>
          </a:p>
        </p:txBody>
      </p:sp>
    </p:spTree>
    <p:extLst>
      <p:ext uri="{BB962C8B-B14F-4D97-AF65-F5344CB8AC3E}">
        <p14:creationId xmlns:p14="http://schemas.microsoft.com/office/powerpoint/2010/main" val="470904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4" name="Oval 23"/>
          <p:cNvSpPr>
            <a:spLocks noChangeArrowheads="1"/>
          </p:cNvSpPr>
          <p:nvPr/>
        </p:nvSpPr>
        <p:spPr bwMode="auto">
          <a:xfrm>
            <a:off x="3653590" y="609600"/>
            <a:ext cx="4876800" cy="5181600"/>
          </a:xfrm>
          <a:prstGeom prst="ellipse">
            <a:avLst/>
          </a:prstGeom>
          <a:solidFill>
            <a:schemeClr val="bg2"/>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3" name="Oval 22"/>
          <p:cNvSpPr>
            <a:spLocks noChangeArrowheads="1"/>
          </p:cNvSpPr>
          <p:nvPr/>
        </p:nvSpPr>
        <p:spPr bwMode="auto">
          <a:xfrm>
            <a:off x="4648200" y="2667000"/>
            <a:ext cx="2819400" cy="3048000"/>
          </a:xfrm>
          <a:prstGeom prst="ellipse">
            <a:avLst/>
          </a:prstGeom>
          <a:solidFill>
            <a:schemeClr val="accent5"/>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2" name="Oval 21"/>
          <p:cNvSpPr>
            <a:spLocks noChangeArrowheads="1"/>
          </p:cNvSpPr>
          <p:nvPr/>
        </p:nvSpPr>
        <p:spPr bwMode="auto">
          <a:xfrm>
            <a:off x="4953000" y="3352800"/>
            <a:ext cx="2209800" cy="2362200"/>
          </a:xfrm>
          <a:prstGeom prst="ellipse">
            <a:avLst/>
          </a:prstGeom>
          <a:solidFill>
            <a:srgbClr val="93CDDD"/>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3" name="Oval 2"/>
          <p:cNvSpPr>
            <a:spLocks noChangeArrowheads="1"/>
          </p:cNvSpPr>
          <p:nvPr/>
        </p:nvSpPr>
        <p:spPr bwMode="auto">
          <a:xfrm>
            <a:off x="5143500" y="3962400"/>
            <a:ext cx="1752600" cy="1752600"/>
          </a:xfrm>
          <a:prstGeom prst="ellipse">
            <a:avLst/>
          </a:prstGeom>
          <a:solidFill>
            <a:schemeClr val="accent3"/>
          </a:solidFill>
          <a:ln>
            <a:solidFill>
              <a:schemeClr val="accent2"/>
            </a:solid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grpSp>
        <p:nvGrpSpPr>
          <p:cNvPr id="18437" name="Group 19"/>
          <p:cNvGrpSpPr>
            <a:grpSpLocks/>
          </p:cNvGrpSpPr>
          <p:nvPr/>
        </p:nvGrpSpPr>
        <p:grpSpPr bwMode="auto">
          <a:xfrm>
            <a:off x="5791200" y="4648200"/>
            <a:ext cx="457200" cy="914400"/>
            <a:chOff x="1752600" y="3124200"/>
            <a:chExt cx="609600" cy="1219200"/>
          </a:xfrm>
        </p:grpSpPr>
        <p:cxnSp>
          <p:nvCxnSpPr>
            <p:cNvPr id="12" name="Straight Connector 11"/>
            <p:cNvCxnSpPr/>
            <p:nvPr/>
          </p:nvCxnSpPr>
          <p:spPr>
            <a:xfrm>
              <a:off x="1905000" y="4191000"/>
              <a:ext cx="304800" cy="0"/>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1752600" y="3124200"/>
              <a:ext cx="609600" cy="609600"/>
            </a:xfrm>
            <a:prstGeom prst="ellipse">
              <a:avLst/>
            </a:prstGeom>
            <a:noFill/>
            <a:ln w="381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cxnSp>
          <p:nvCxnSpPr>
            <p:cNvPr id="19" name="Straight Connector 18"/>
            <p:cNvCxnSpPr>
              <a:stCxn id="17" idx="4"/>
            </p:cNvCxnSpPr>
            <p:nvPr/>
          </p:nvCxnSpPr>
          <p:spPr>
            <a:xfrm>
              <a:off x="2057400" y="3733800"/>
              <a:ext cx="0" cy="609600"/>
            </a:xfrm>
            <a:prstGeom prst="line">
              <a:avLst/>
            </a:prstGeom>
            <a:ln w="3810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21" name="TextBox 20"/>
          <p:cNvSpPr txBox="1"/>
          <p:nvPr/>
        </p:nvSpPr>
        <p:spPr>
          <a:xfrm>
            <a:off x="5241471" y="2800350"/>
            <a:ext cx="1524000" cy="381000"/>
          </a:xfrm>
          <a:prstGeom prst="rect">
            <a:avLst/>
          </a:prstGeom>
          <a:noFill/>
        </p:spPr>
        <p:txBody>
          <a:bodyPr anchor="ctr">
            <a:spAutoFit/>
          </a:bodyPr>
          <a:lstStyle/>
          <a:p>
            <a:pPr algn="ctr" rtl="1" fontAlgn="base">
              <a:spcBef>
                <a:spcPct val="0"/>
              </a:spcBef>
              <a:spcAft>
                <a:spcPct val="0"/>
              </a:spcAft>
              <a:defRPr/>
            </a:pPr>
            <a:r>
              <a:rPr lang="ar-SA" cap="all" dirty="0">
                <a:solidFill>
                  <a:prstClr val="black"/>
                </a:solidFill>
                <a:latin typeface="Arial"/>
                <a:cs typeface="Arial"/>
              </a:rPr>
              <a:t>المعايير</a:t>
            </a:r>
          </a:p>
        </p:txBody>
      </p:sp>
      <p:sp>
        <p:nvSpPr>
          <p:cNvPr id="26" name="TextBox 25"/>
          <p:cNvSpPr txBox="1"/>
          <p:nvPr/>
        </p:nvSpPr>
        <p:spPr>
          <a:xfrm>
            <a:off x="5308602" y="4114800"/>
            <a:ext cx="1524000" cy="381000"/>
          </a:xfrm>
          <a:prstGeom prst="rect">
            <a:avLst/>
          </a:prstGeom>
          <a:noFill/>
        </p:spPr>
        <p:txBody>
          <a:bodyPr anchor="ctr">
            <a:spAutoFit/>
          </a:bodyPr>
          <a:lstStyle/>
          <a:p>
            <a:pPr algn="ctr" rtl="1" fontAlgn="base">
              <a:spcBef>
                <a:spcPct val="0"/>
              </a:spcBef>
              <a:spcAft>
                <a:spcPct val="0"/>
              </a:spcAft>
              <a:defRPr/>
            </a:pPr>
            <a:r>
              <a:rPr lang="ar-SA" cap="all" dirty="0">
                <a:solidFill>
                  <a:prstClr val="white"/>
                </a:solidFill>
                <a:latin typeface="Arial"/>
                <a:cs typeface="Arial"/>
              </a:rPr>
              <a:t>العنف</a:t>
            </a:r>
          </a:p>
        </p:txBody>
      </p:sp>
      <p:sp>
        <p:nvSpPr>
          <p:cNvPr id="27" name="TextBox 26"/>
          <p:cNvSpPr txBox="1"/>
          <p:nvPr/>
        </p:nvSpPr>
        <p:spPr>
          <a:xfrm>
            <a:off x="5308599" y="3516086"/>
            <a:ext cx="1524000" cy="381000"/>
          </a:xfrm>
          <a:prstGeom prst="rect">
            <a:avLst/>
          </a:prstGeom>
          <a:noFill/>
        </p:spPr>
        <p:txBody>
          <a:bodyPr anchor="ctr">
            <a:spAutoFit/>
          </a:bodyPr>
          <a:lstStyle/>
          <a:p>
            <a:pPr algn="ctr" rtl="1" fontAlgn="base">
              <a:spcBef>
                <a:spcPct val="0"/>
              </a:spcBef>
              <a:spcAft>
                <a:spcPct val="0"/>
              </a:spcAft>
              <a:defRPr/>
            </a:pPr>
            <a:r>
              <a:rPr lang="ar-SA" cap="all" dirty="0">
                <a:solidFill>
                  <a:prstClr val="black"/>
                </a:solidFill>
                <a:latin typeface="Arial"/>
                <a:cs typeface="Arial"/>
              </a:rPr>
              <a:t>الهياكل</a:t>
            </a:r>
          </a:p>
        </p:txBody>
      </p:sp>
      <p:sp>
        <p:nvSpPr>
          <p:cNvPr id="28" name="TextBox 27"/>
          <p:cNvSpPr txBox="1"/>
          <p:nvPr/>
        </p:nvSpPr>
        <p:spPr>
          <a:xfrm>
            <a:off x="5257800" y="1676400"/>
            <a:ext cx="1524000" cy="381000"/>
          </a:xfrm>
          <a:prstGeom prst="rect">
            <a:avLst/>
          </a:prstGeom>
          <a:noFill/>
        </p:spPr>
        <p:txBody>
          <a:bodyPr anchor="ctr">
            <a:spAutoFit/>
          </a:bodyPr>
          <a:lstStyle/>
          <a:p>
            <a:pPr algn="ctr" rtl="1" fontAlgn="base">
              <a:spcBef>
                <a:spcPct val="0"/>
              </a:spcBef>
              <a:spcAft>
                <a:spcPct val="0"/>
              </a:spcAft>
              <a:defRPr/>
            </a:pPr>
            <a:r>
              <a:rPr lang="ar-SA" cap="all" dirty="0">
                <a:solidFill>
                  <a:prstClr val="black"/>
                </a:solidFill>
                <a:latin typeface="Arial"/>
                <a:cs typeface="Arial"/>
              </a:rPr>
              <a:t>السلطة</a:t>
            </a:r>
          </a:p>
        </p:txBody>
      </p:sp>
      <p:sp>
        <p:nvSpPr>
          <p:cNvPr id="30" name="TextBox 29"/>
          <p:cNvSpPr txBox="1"/>
          <p:nvPr/>
        </p:nvSpPr>
        <p:spPr>
          <a:xfrm rot="16200000">
            <a:off x="3390900" y="2857500"/>
            <a:ext cx="1524000" cy="381000"/>
          </a:xfrm>
          <a:prstGeom prst="rect">
            <a:avLst/>
          </a:prstGeom>
          <a:noFill/>
        </p:spPr>
        <p:txBody>
          <a:bodyPr anchor="ctr">
            <a:spAutoFit/>
          </a:bodyPr>
          <a:lstStyle/>
          <a:p>
            <a:pPr algn="ctr" rtl="1" fontAlgn="base">
              <a:spcBef>
                <a:spcPct val="0"/>
              </a:spcBef>
              <a:spcAft>
                <a:spcPct val="0"/>
              </a:spcAft>
              <a:defRPr/>
            </a:pPr>
            <a:r>
              <a:rPr lang="ar-SA" cap="all" dirty="0">
                <a:solidFill>
                  <a:prstClr val="black"/>
                </a:solidFill>
                <a:latin typeface="Arial"/>
                <a:cs typeface="Arial"/>
              </a:rPr>
              <a:t>الموارد</a:t>
            </a:r>
          </a:p>
        </p:txBody>
      </p:sp>
      <p:sp>
        <p:nvSpPr>
          <p:cNvPr id="31" name="TextBox 30"/>
          <p:cNvSpPr txBox="1"/>
          <p:nvPr/>
        </p:nvSpPr>
        <p:spPr>
          <a:xfrm rot="5400000">
            <a:off x="6661944" y="2786856"/>
            <a:ext cx="2286000" cy="369888"/>
          </a:xfrm>
          <a:prstGeom prst="rect">
            <a:avLst/>
          </a:prstGeom>
          <a:noFill/>
        </p:spPr>
        <p:txBody>
          <a:bodyPr anchor="ctr">
            <a:spAutoFit/>
          </a:bodyPr>
          <a:lstStyle/>
          <a:p>
            <a:pPr algn="ctr" rtl="1" fontAlgn="base">
              <a:spcBef>
                <a:spcPct val="0"/>
              </a:spcBef>
              <a:spcAft>
                <a:spcPct val="0"/>
              </a:spcAft>
              <a:defRPr/>
            </a:pPr>
            <a:r>
              <a:rPr lang="ar-SA" cap="all" dirty="0">
                <a:solidFill>
                  <a:prstClr val="black"/>
                </a:solidFill>
                <a:latin typeface="Arial"/>
                <a:cs typeface="Arial"/>
              </a:rPr>
              <a:t>الفرص</a:t>
            </a:r>
          </a:p>
        </p:txBody>
      </p:sp>
    </p:spTree>
    <p:extLst>
      <p:ext uri="{BB962C8B-B14F-4D97-AF65-F5344CB8AC3E}">
        <p14:creationId xmlns:p14="http://schemas.microsoft.com/office/powerpoint/2010/main" val="33282970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p:stCondLst>
                                    <p:cond delay="0"/>
                                  </p:stCondLst>
                                  <p:childTnLst>
                                    <p:animEffect transition="out" filter="blinds(horizontal)">
                                      <p:cBhvr>
                                        <p:cTn id="6" dur="500"/>
                                        <p:tgtEl>
                                          <p:spTgt spid="26"/>
                                        </p:tgtEl>
                                      </p:cBhvr>
                                    </p:animEffect>
                                    <p:set>
                                      <p:cBhvr>
                                        <p:cTn id="7" dur="1" fill="hold">
                                          <p:stCondLst>
                                            <p:cond delay="499"/>
                                          </p:stCondLst>
                                        </p:cTn>
                                        <p:tgtEl>
                                          <p:spTgt spid="26"/>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xit" presetSubtype="10" fill="hold" grpId="0" nodeType="clickEffect">
                                  <p:stCondLst>
                                    <p:cond delay="0"/>
                                  </p:stCondLst>
                                  <p:childTnLst>
                                    <p:animEffect transition="out" filter="blinds(horizontal)">
                                      <p:cBhvr>
                                        <p:cTn id="14" dur="500"/>
                                        <p:tgtEl>
                                          <p:spTgt spid="21"/>
                                        </p:tgtEl>
                                      </p:cBhvr>
                                    </p:animEffect>
                                    <p:set>
                                      <p:cBhvr>
                                        <p:cTn id="15" dur="1" fill="hold">
                                          <p:stCondLst>
                                            <p:cond delay="499"/>
                                          </p:stCondLst>
                                        </p:cTn>
                                        <p:tgtEl>
                                          <p:spTgt spid="21"/>
                                        </p:tgtEl>
                                        <p:attrNameLst>
                                          <p:attrName>style.visibility</p:attrName>
                                        </p:attrNameLst>
                                      </p:cBhvr>
                                      <p:to>
                                        <p:strVal val="hidden"/>
                                      </p:to>
                                    </p:set>
                                  </p:childTnLst>
                                </p:cTn>
                              </p:par>
                              <p:par>
                                <p:cTn id="16" presetID="3" presetClass="exit" presetSubtype="10" fill="hold" grpId="0" nodeType="withEffect">
                                  <p:stCondLst>
                                    <p:cond delay="0"/>
                                  </p:stCondLst>
                                  <p:childTnLst>
                                    <p:animEffect transition="out" filter="blinds(horizontal)">
                                      <p:cBhvr>
                                        <p:cTn id="17" dur="500"/>
                                        <p:tgtEl>
                                          <p:spTgt spid="22"/>
                                        </p:tgtEl>
                                      </p:cBhvr>
                                    </p:animEffect>
                                    <p:set>
                                      <p:cBhvr>
                                        <p:cTn id="18" dur="1" fill="hold">
                                          <p:stCondLst>
                                            <p:cond delay="499"/>
                                          </p:stCondLst>
                                        </p:cTn>
                                        <p:tgtEl>
                                          <p:spTgt spid="22"/>
                                        </p:tgtEl>
                                        <p:attrNameLst>
                                          <p:attrName>style.visibility</p:attrName>
                                        </p:attrNameLst>
                                      </p:cBhvr>
                                      <p:to>
                                        <p:strVal val="hidden"/>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xit" presetSubtype="10" fill="hold" grpId="0" nodeType="clickEffect">
                                  <p:stCondLst>
                                    <p:cond delay="0"/>
                                  </p:stCondLst>
                                  <p:childTnLst>
                                    <p:animEffect transition="out" filter="blinds(horizontal)">
                                      <p:cBhvr>
                                        <p:cTn id="22" dur="500"/>
                                        <p:tgtEl>
                                          <p:spTgt spid="27"/>
                                        </p:tgtEl>
                                      </p:cBhvr>
                                    </p:animEffect>
                                    <p:set>
                                      <p:cBhvr>
                                        <p:cTn id="23" dur="1" fill="hold">
                                          <p:stCondLst>
                                            <p:cond delay="499"/>
                                          </p:stCondLst>
                                        </p:cTn>
                                        <p:tgtEl>
                                          <p:spTgt spid="27"/>
                                        </p:tgtEl>
                                        <p:attrNameLst>
                                          <p:attrName>style.visibility</p:attrName>
                                        </p:attrNameLst>
                                      </p:cBhvr>
                                      <p:to>
                                        <p:strVal val="hidden"/>
                                      </p:to>
                                    </p:set>
                                  </p:childTnLst>
                                </p:cTn>
                              </p:par>
                              <p:par>
                                <p:cTn id="24" presetID="3" presetClass="exit" presetSubtype="10" fill="hold" grpId="0" nodeType="withEffect">
                                  <p:stCondLst>
                                    <p:cond delay="0"/>
                                  </p:stCondLst>
                                  <p:childTnLst>
                                    <p:animEffect transition="out" filter="blinds(horizontal)">
                                      <p:cBhvr>
                                        <p:cTn id="25" dur="500"/>
                                        <p:tgtEl>
                                          <p:spTgt spid="23"/>
                                        </p:tgtEl>
                                      </p:cBhvr>
                                    </p:animEffect>
                                    <p:set>
                                      <p:cBhvr>
                                        <p:cTn id="26"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3" grpId="0" animBg="1"/>
      <p:bldP spid="21"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الممارسة القائمة على المعرفة بالصدمة</a:t>
            </a:r>
            <a:endParaRPr spc="0" dirty="0">
              <a:cs typeface="+mn-cs"/>
            </a:endParaRPr>
          </a:p>
        </p:txBody>
      </p:sp>
      <p:sp>
        <p:nvSpPr>
          <p:cNvPr id="3" name="Content Placeholder 2"/>
          <p:cNvSpPr>
            <a:spLocks noGrp="1"/>
          </p:cNvSpPr>
          <p:nvPr>
            <p:ph idx="1"/>
          </p:nvPr>
        </p:nvSpPr>
        <p:spPr>
          <a:xfrm>
            <a:off x="975811" y="1612232"/>
            <a:ext cx="10141367" cy="4576178"/>
          </a:xfrm>
        </p:spPr>
        <p:txBody>
          <a:bodyPr/>
          <a:lstStyle/>
          <a:p>
            <a:pPr algn="r" rtl="1">
              <a:buClr>
                <a:schemeClr val="accent4">
                  <a:lumMod val="75000"/>
                </a:schemeClr>
              </a:buClr>
              <a:buFont typeface="Arial" panose="020B0604020202020204" pitchFamily="34" charset="0"/>
              <a:buChar char="•"/>
            </a:pPr>
            <a:r>
              <a:rPr lang="en-US" sz="2400" b="1" dirty="0" smtClean="0">
                <a:latin typeface="Arial"/>
                <a:cs typeface="Arial"/>
              </a:rPr>
              <a:t> </a:t>
            </a:r>
            <a:r>
              <a:rPr lang="ar-SA" sz="2400" b="1" dirty="0" smtClean="0">
                <a:latin typeface="Arial"/>
                <a:cs typeface="Arial"/>
              </a:rPr>
              <a:t>الاحترام </a:t>
            </a:r>
            <a:r>
              <a:rPr lang="ar-SA" sz="2400" b="1" dirty="0">
                <a:latin typeface="Arial"/>
                <a:cs typeface="Arial"/>
              </a:rPr>
              <a:t>والاعتبار الإيجابي</a:t>
            </a:r>
          </a:p>
          <a:p>
            <a:pPr lvl="1" algn="r" rtl="1">
              <a:buClr>
                <a:schemeClr val="accent4">
                  <a:lumMod val="75000"/>
                </a:schemeClr>
              </a:buClr>
              <a:buFont typeface="Arial" panose="020B0604020202020204" pitchFamily="34" charset="0"/>
              <a:buChar char="•"/>
            </a:pPr>
            <a:r>
              <a:rPr lang="en-US" sz="2400" dirty="0" smtClean="0">
                <a:latin typeface="Arial"/>
                <a:cs typeface="Arial"/>
              </a:rPr>
              <a:t> </a:t>
            </a:r>
            <a:r>
              <a:rPr lang="ar-SA" sz="2400" dirty="0" smtClean="0">
                <a:latin typeface="Arial"/>
                <a:cs typeface="Arial"/>
              </a:rPr>
              <a:t>احترام </a:t>
            </a:r>
            <a:r>
              <a:rPr lang="ar-SA" sz="2400" dirty="0">
                <a:latin typeface="Arial"/>
                <a:cs typeface="Arial"/>
              </a:rPr>
              <a:t>رغبة الناجية وشجاعتها للحصول على الخدمات</a:t>
            </a:r>
          </a:p>
          <a:p>
            <a:pPr lvl="1" algn="r" rtl="1">
              <a:buClr>
                <a:schemeClr val="accent4">
                  <a:lumMod val="75000"/>
                </a:schemeClr>
              </a:buClr>
              <a:buFont typeface="Arial" panose="020B0604020202020204" pitchFamily="34" charset="0"/>
              <a:buChar char="•"/>
            </a:pPr>
            <a:r>
              <a:rPr lang="en-US" sz="2400" dirty="0" smtClean="0">
                <a:latin typeface="Arial"/>
                <a:cs typeface="Arial"/>
              </a:rPr>
              <a:t> </a:t>
            </a:r>
            <a:r>
              <a:rPr lang="ar-SA" sz="2400" dirty="0" smtClean="0">
                <a:latin typeface="Arial"/>
                <a:cs typeface="Arial"/>
              </a:rPr>
              <a:t>الاعتراف </a:t>
            </a:r>
            <a:r>
              <a:rPr lang="ar-SA" sz="2400" dirty="0">
                <a:latin typeface="Arial"/>
                <a:cs typeface="Arial"/>
              </a:rPr>
              <a:t>بأن الناجية قادرة على الشفاء والنمو بعد تجربتها</a:t>
            </a:r>
          </a:p>
          <a:p>
            <a:pPr algn="r" rtl="1">
              <a:buClr>
                <a:schemeClr val="accent4">
                  <a:lumMod val="75000"/>
                </a:schemeClr>
              </a:buClr>
              <a:buFont typeface="Arial" panose="020B0604020202020204" pitchFamily="34" charset="0"/>
              <a:buChar char="•"/>
            </a:pPr>
            <a:r>
              <a:rPr lang="en-US" sz="2400" b="1" dirty="0" smtClean="0">
                <a:latin typeface="Arial"/>
                <a:cs typeface="Arial"/>
              </a:rPr>
              <a:t> </a:t>
            </a:r>
            <a:r>
              <a:rPr lang="ar-SA" sz="2400" b="1" dirty="0" smtClean="0">
                <a:latin typeface="Arial"/>
                <a:cs typeface="Arial"/>
              </a:rPr>
              <a:t>تحقيق </a:t>
            </a:r>
            <a:r>
              <a:rPr lang="ar-SA" sz="2400" b="1" dirty="0">
                <a:latin typeface="Arial"/>
                <a:cs typeface="Arial"/>
              </a:rPr>
              <a:t>السلامة</a:t>
            </a:r>
          </a:p>
          <a:p>
            <a:pPr lvl="1" algn="r" rtl="1">
              <a:buClr>
                <a:schemeClr val="accent4">
                  <a:lumMod val="75000"/>
                </a:schemeClr>
              </a:buClr>
              <a:buFont typeface="Arial" panose="020B0604020202020204" pitchFamily="34" charset="0"/>
              <a:buChar char="•"/>
            </a:pPr>
            <a:r>
              <a:rPr lang="en-US" sz="2400" dirty="0" smtClean="0">
                <a:latin typeface="Arial"/>
                <a:cs typeface="Arial"/>
              </a:rPr>
              <a:t> </a:t>
            </a:r>
            <a:r>
              <a:rPr lang="ar-SA" sz="2400" dirty="0" smtClean="0">
                <a:latin typeface="Arial"/>
                <a:cs typeface="Arial"/>
              </a:rPr>
              <a:t>الجسدية </a:t>
            </a:r>
            <a:r>
              <a:rPr lang="ar-SA" sz="2400" dirty="0">
                <a:latin typeface="Arial"/>
                <a:cs typeface="Arial"/>
              </a:rPr>
              <a:t>- عدم وجود احتمال للإيذاء البدني من قبل  العامل الاجتماعي أو مقدمي الخدمات الآخرين</a:t>
            </a:r>
          </a:p>
          <a:p>
            <a:pPr lvl="1" algn="r" rtl="1">
              <a:buClr>
                <a:schemeClr val="accent4">
                  <a:lumMod val="75000"/>
                </a:schemeClr>
              </a:buClr>
              <a:buFont typeface="Arial" panose="020B0604020202020204" pitchFamily="34" charset="0"/>
              <a:buChar char="•"/>
            </a:pPr>
            <a:r>
              <a:rPr lang="en-US" sz="2400" dirty="0" smtClean="0">
                <a:latin typeface="Arial"/>
                <a:cs typeface="Arial"/>
              </a:rPr>
              <a:t> </a:t>
            </a:r>
            <a:r>
              <a:rPr lang="ar-SA" sz="2400" dirty="0" smtClean="0">
                <a:latin typeface="Arial"/>
                <a:cs typeface="Arial"/>
              </a:rPr>
              <a:t>النفسية </a:t>
            </a:r>
            <a:r>
              <a:rPr lang="ar-SA" sz="2400" dirty="0">
                <a:latin typeface="Arial"/>
                <a:cs typeface="Arial"/>
              </a:rPr>
              <a:t>- عدم الانتقاد أو الحكم أو الرفض أو الإذلال أو المقاطعة أو النفور أو سوء الفهم بشكل كبير</a:t>
            </a:r>
          </a:p>
          <a:p>
            <a:pPr algn="r" rtl="1">
              <a:buClr>
                <a:schemeClr val="accent4">
                  <a:lumMod val="75000"/>
                </a:schemeClr>
              </a:buClr>
              <a:buFont typeface="Arial" panose="020B0604020202020204" pitchFamily="34" charset="0"/>
              <a:buChar char="•"/>
            </a:pPr>
            <a:r>
              <a:rPr lang="en-US" sz="2400" b="1" dirty="0" smtClean="0">
                <a:latin typeface="Arial"/>
                <a:cs typeface="Arial"/>
              </a:rPr>
              <a:t> </a:t>
            </a:r>
            <a:r>
              <a:rPr lang="ar-SA" sz="2400" b="1" dirty="0" smtClean="0">
                <a:latin typeface="Arial"/>
                <a:cs typeface="Arial"/>
              </a:rPr>
              <a:t>استعادة </a:t>
            </a:r>
            <a:r>
              <a:rPr lang="ar-SA" sz="2400" b="1" dirty="0">
                <a:latin typeface="Arial"/>
                <a:cs typeface="Arial"/>
              </a:rPr>
              <a:t>الصلة بين الناجية ومجتمعها</a:t>
            </a:r>
          </a:p>
          <a:p>
            <a:pPr lvl="1" algn="r" rtl="1">
              <a:buClr>
                <a:schemeClr val="accent4">
                  <a:lumMod val="75000"/>
                </a:schemeClr>
              </a:buClr>
              <a:buFont typeface="Arial" panose="020B0604020202020204" pitchFamily="34" charset="0"/>
              <a:buChar char="•"/>
            </a:pPr>
            <a:r>
              <a:rPr lang="en-US" sz="2400" dirty="0" smtClean="0">
                <a:latin typeface="Arial"/>
                <a:cs typeface="Arial"/>
              </a:rPr>
              <a:t> </a:t>
            </a:r>
            <a:r>
              <a:rPr lang="ar-SA" sz="2400" dirty="0" smtClean="0">
                <a:latin typeface="Arial"/>
                <a:cs typeface="Arial"/>
              </a:rPr>
              <a:t>الاستعادة </a:t>
            </a:r>
            <a:r>
              <a:rPr lang="ar-SA" sz="2400" dirty="0">
                <a:latin typeface="Arial"/>
                <a:cs typeface="Arial"/>
              </a:rPr>
              <a:t>في سياق العلاقات</a:t>
            </a:r>
          </a:p>
          <a:p>
            <a:pPr lvl="1" algn="r" rtl="1">
              <a:buClr>
                <a:schemeClr val="accent4">
                  <a:lumMod val="75000"/>
                </a:schemeClr>
              </a:buClr>
              <a:buFont typeface="Arial" panose="020B0604020202020204" pitchFamily="34" charset="0"/>
              <a:buChar char="•"/>
            </a:pPr>
            <a:r>
              <a:rPr lang="en-US" sz="2400" dirty="0" smtClean="0">
                <a:latin typeface="Arial"/>
                <a:cs typeface="Arial"/>
              </a:rPr>
              <a:t> </a:t>
            </a:r>
            <a:r>
              <a:rPr lang="ar-SA" sz="2400" dirty="0" smtClean="0">
                <a:latin typeface="Arial"/>
                <a:cs typeface="Arial"/>
              </a:rPr>
              <a:t>إعادة </a:t>
            </a:r>
            <a:r>
              <a:rPr lang="ar-SA" sz="2400" dirty="0">
                <a:latin typeface="Arial"/>
                <a:cs typeface="Arial"/>
              </a:rPr>
              <a:t>بناء الثقة والاستقلالية والمبادرة، والكفاءة والهوية والألفة </a:t>
            </a:r>
          </a:p>
        </p:txBody>
      </p:sp>
    </p:spTree>
    <p:extLst>
      <p:ext uri="{BB962C8B-B14F-4D97-AF65-F5344CB8AC3E}">
        <p14:creationId xmlns:p14="http://schemas.microsoft.com/office/powerpoint/2010/main" val="2168537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5405" y="2629209"/>
            <a:ext cx="4769556" cy="1545564"/>
          </a:xfrm>
        </p:spPr>
        <p:txBody>
          <a:bodyPr>
            <a:normAutofit/>
          </a:bodyPr>
          <a:lstStyle/>
          <a:p>
            <a:pPr rtl="1"/>
            <a:r>
              <a:rPr lang="ar-SA" sz="4000" spc="0" dirty="0">
                <a:cs typeface="+mn-cs"/>
              </a:rPr>
              <a:t>النشاط</a:t>
            </a:r>
            <a:r>
              <a:rPr lang="ar-SA" sz="4000" spc="0" dirty="0" smtClean="0">
                <a:cs typeface="+mn-cs"/>
              </a:rPr>
              <a:t>:</a:t>
            </a:r>
            <a:r>
              <a:rPr lang="ar-EG" sz="4000" spc="0" dirty="0" smtClean="0">
                <a:cs typeface="+mn-cs"/>
              </a:rPr>
              <a:t/>
            </a:r>
            <a:br>
              <a:rPr lang="ar-EG" sz="4000" spc="0" dirty="0" smtClean="0">
                <a:cs typeface="+mn-cs"/>
              </a:rPr>
            </a:br>
            <a:r>
              <a:rPr lang="ar-SA" sz="4000" spc="0" dirty="0">
                <a:cs typeface="+mn-cs"/>
              </a:rPr>
              <a:t>استخلاص نتائج النظريات</a:t>
            </a:r>
            <a:endParaRPr lang="ar-SA" sz="4000" spc="0" dirty="0" smtClean="0">
              <a:latin typeface="Arial"/>
              <a:cs typeface="+mn-cs"/>
            </a:endParaRPr>
          </a:p>
        </p:txBody>
      </p:sp>
      <p:sp>
        <p:nvSpPr>
          <p:cNvPr id="3" name="Content Placeholder 2"/>
          <p:cNvSpPr>
            <a:spLocks noGrp="1"/>
          </p:cNvSpPr>
          <p:nvPr>
            <p:ph idx="1"/>
          </p:nvPr>
        </p:nvSpPr>
        <p:spPr>
          <a:xfrm>
            <a:off x="768348" y="1241778"/>
            <a:ext cx="4478866" cy="5053469"/>
          </a:xfrm>
        </p:spPr>
        <p:txBody>
          <a:bodyPr/>
          <a:lstStyle/>
          <a:p>
            <a:pPr algn="r" rtl="1">
              <a:buFont typeface="Wingdings" panose="05000000000000000000" pitchFamily="2" charset="2"/>
              <a:buChar char=""/>
            </a:pPr>
            <a:r>
              <a:rPr lang="ar-SA" sz="2400" dirty="0">
                <a:latin typeface="Arial"/>
                <a:cs typeface="+mn-cs"/>
              </a:rPr>
              <a:t>سيتم إعطاء كل مجموعة مجموعة من البطاقات بها عبارات. </a:t>
            </a:r>
          </a:p>
          <a:p>
            <a:pPr algn="r" rtl="1">
              <a:buFont typeface="Wingdings" panose="05000000000000000000" pitchFamily="2" charset="2"/>
              <a:buChar char=""/>
            </a:pPr>
            <a:r>
              <a:rPr lang="ar-SA" sz="2400" dirty="0">
                <a:latin typeface="Arial"/>
                <a:cs typeface="+mn-cs"/>
              </a:rPr>
              <a:t>كمجموعة، حدد أياً من النظريات الثلاث تتناسب معها كل من العبارات. </a:t>
            </a:r>
          </a:p>
          <a:p>
            <a:pPr algn="r" rtl="1">
              <a:buFont typeface="Wingdings" panose="05000000000000000000" pitchFamily="2" charset="2"/>
              <a:buChar char=""/>
            </a:pPr>
            <a:r>
              <a:rPr lang="ar-SA" sz="2400" dirty="0">
                <a:latin typeface="Arial"/>
                <a:cs typeface="+mn-cs"/>
              </a:rPr>
              <a:t>سنجتمع مرة أخرى كمجموعة كبيرة لنتشارك معاً في كيفية تصنيفنا للعبارات. </a:t>
            </a:r>
          </a:p>
          <a:p>
            <a:pPr marL="0" indent="0" rtl="1">
              <a:buNone/>
            </a:pPr>
            <a:endParaRPr lang="ar-SA" sz="2400" dirty="0">
              <a:cs typeface="+mn-cs"/>
            </a:endParaRPr>
          </a:p>
        </p:txBody>
      </p:sp>
    </p:spTree>
    <p:extLst>
      <p:ext uri="{BB962C8B-B14F-4D97-AF65-F5344CB8AC3E}">
        <p14:creationId xmlns:p14="http://schemas.microsoft.com/office/powerpoint/2010/main" val="1498020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إدارة الحالات التي تركز على </a:t>
            </a:r>
            <a:r>
              <a:rPr lang="ar-SA" spc="0" dirty="0" smtClean="0">
                <a:cs typeface="+mn-cs"/>
              </a:rPr>
              <a:t>الناجين/الناجيات</a:t>
            </a:r>
            <a:endParaRPr spc="0" dirty="0">
              <a:cs typeface="+mn-cs"/>
            </a:endParaRPr>
          </a:p>
        </p:txBody>
      </p:sp>
      <p:sp>
        <p:nvSpPr>
          <p:cNvPr id="3" name="Content Placeholder 2"/>
          <p:cNvSpPr>
            <a:spLocks noGrp="1"/>
          </p:cNvSpPr>
          <p:nvPr>
            <p:ph idx="1"/>
          </p:nvPr>
        </p:nvSpPr>
        <p:spPr>
          <a:xfrm>
            <a:off x="1048001" y="1852863"/>
            <a:ext cx="9720262" cy="4022725"/>
          </a:xfrm>
        </p:spPr>
        <p:txBody>
          <a:bodyPr>
            <a:noAutofit/>
          </a:bodyPr>
          <a:lstStyle/>
          <a:p>
            <a:pPr indent="-457200" algn="r" rtl="1">
              <a:lnSpc>
                <a:spcPct val="114000"/>
              </a:lnSpc>
              <a:buNone/>
            </a:pPr>
            <a:r>
              <a:rPr lang="ar-SA" sz="2400" dirty="0">
                <a:latin typeface="Arial"/>
                <a:cs typeface="Arial"/>
              </a:rPr>
              <a:t>تعد تجارب الناجي/الناجية واحتياجاته، حقوقه وقرارته احتياجاتها، حقوقها وقراراتها هي في صميم علاقة إدارة الحالة التي تُعد بمثابة مساحة للشفاء والتمكين</a:t>
            </a:r>
          </a:p>
          <a:p>
            <a:pPr lvl="1" indent="-457200" algn="r" rtl="1">
              <a:lnSpc>
                <a:spcPct val="114000"/>
              </a:lnSpc>
              <a:spcBef>
                <a:spcPts val="1200"/>
              </a:spcBef>
            </a:pPr>
            <a:r>
              <a:rPr lang="ar-SA" sz="2400" dirty="0">
                <a:latin typeface="Arial"/>
                <a:cs typeface="Arial"/>
              </a:rPr>
              <a:t>ممارسة العمل الاجتماعي القياسية لتقييم الاحتياجات وتوفير و/أو تنسيق الخدمات للاستجابة لتلك الاحتياجات ومراقبة التقدم المحرز </a:t>
            </a:r>
          </a:p>
          <a:p>
            <a:pPr lvl="1" indent="-457200" algn="r" rtl="1">
              <a:lnSpc>
                <a:spcPct val="114000"/>
              </a:lnSpc>
            </a:pPr>
            <a:r>
              <a:rPr lang="ar-SA" sz="2400" dirty="0">
                <a:latin typeface="Arial"/>
                <a:cs typeface="Arial"/>
              </a:rPr>
              <a:t>من خلال منظور يعترف بأن تجارب الناجي/الناجية قد جردت الشخص من كرامته وتحكمه وحطمت ثقته في العلاقات </a:t>
            </a:r>
          </a:p>
          <a:p>
            <a:pPr lvl="1" indent="-457200" algn="r" rtl="1">
              <a:lnSpc>
                <a:spcPct val="114000"/>
              </a:lnSpc>
            </a:pPr>
            <a:r>
              <a:rPr lang="ar-SA" sz="2400" dirty="0">
                <a:latin typeface="Arial"/>
                <a:cs typeface="Arial"/>
              </a:rPr>
              <a:t>إقامة علاقة مع الناجي/الناجية تعزز سلامة الشخص المعنوية والجسدية وتبني الثقة وتساعده على استعادة بعض السيطرة على حياته</a:t>
            </a:r>
          </a:p>
        </p:txBody>
      </p:sp>
    </p:spTree>
    <p:extLst>
      <p:ext uri="{BB962C8B-B14F-4D97-AF65-F5344CB8AC3E}">
        <p14:creationId xmlns:p14="http://schemas.microsoft.com/office/powerpoint/2010/main" val="1007702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8339" y="2743509"/>
            <a:ext cx="4769556" cy="1545564"/>
          </a:xfrm>
        </p:spPr>
        <p:txBody>
          <a:bodyPr>
            <a:normAutofit fontScale="90000"/>
          </a:bodyPr>
          <a:lstStyle/>
          <a:p>
            <a:pPr rtl="1">
              <a:lnSpc>
                <a:spcPct val="100000"/>
              </a:lnSpc>
            </a:pPr>
            <a:r>
              <a:rPr lang="ar-SA" spc="0" dirty="0">
                <a:cs typeface="+mn-cs"/>
              </a:rPr>
              <a:t>إدارة الحالة التي تركز على الناجين/الناجيات</a:t>
            </a:r>
            <a:r>
              <a:rPr lang="en-US" spc="0" dirty="0">
                <a:cs typeface="+mn-cs"/>
              </a:rPr>
              <a:t/>
            </a:r>
            <a:br>
              <a:rPr lang="en-US" spc="0" dirty="0">
                <a:cs typeface="+mn-cs"/>
              </a:rPr>
            </a:br>
            <a:r>
              <a:rPr lang="en-US" spc="0" dirty="0">
                <a:cs typeface="+mn-cs"/>
              </a:rPr>
              <a:t/>
            </a:r>
            <a:br>
              <a:rPr lang="en-US" spc="0" dirty="0">
                <a:cs typeface="+mn-cs"/>
              </a:rPr>
            </a:br>
            <a:r>
              <a:rPr lang="en-US" spc="0" dirty="0">
                <a:cs typeface="+mn-cs"/>
              </a:rPr>
              <a:t> </a:t>
            </a:r>
            <a:r>
              <a:rPr lang="ar-SA" spc="0" dirty="0">
                <a:cs typeface="+mn-cs"/>
              </a:rPr>
              <a:t>نظرية للممارسة</a:t>
            </a:r>
            <a:endParaRPr spc="0" dirty="0">
              <a:cs typeface="+mn-cs"/>
            </a:endParaRPr>
          </a:p>
        </p:txBody>
      </p:sp>
      <p:sp>
        <p:nvSpPr>
          <p:cNvPr id="3" name="Content Placeholder 2"/>
          <p:cNvSpPr>
            <a:spLocks noGrp="1"/>
          </p:cNvSpPr>
          <p:nvPr>
            <p:ph idx="1"/>
          </p:nvPr>
        </p:nvSpPr>
        <p:spPr>
          <a:xfrm>
            <a:off x="418618" y="535104"/>
            <a:ext cx="5033210" cy="5962373"/>
          </a:xfrm>
        </p:spPr>
        <p:txBody>
          <a:bodyPr>
            <a:noAutofit/>
          </a:bodyPr>
          <a:lstStyle/>
          <a:p>
            <a:pPr algn="r" rtl="1">
              <a:buFont typeface="Wingdings" panose="05000000000000000000" pitchFamily="2" charset="2"/>
              <a:buChar char=""/>
            </a:pPr>
            <a:r>
              <a:rPr lang="ar-SA" sz="2200" dirty="0">
                <a:latin typeface="Arial"/>
                <a:cs typeface="+mn-cs"/>
              </a:rPr>
              <a:t>وباستخدام دراستنا للحالة، ستتناقش مجموعاتك كيف ستبدو إدارة الحالة التي تركز على الناجين/الناجيات في هذا الوضع بالذات. </a:t>
            </a:r>
            <a:endParaRPr lang="ar-SA" sz="2200" dirty="0" smtClean="0">
              <a:latin typeface="Arial"/>
              <a:cs typeface="+mn-cs"/>
            </a:endParaRPr>
          </a:p>
          <a:p>
            <a:pPr algn="r" rtl="1">
              <a:buFont typeface="Wingdings" panose="05000000000000000000" pitchFamily="2" charset="2"/>
              <a:buChar char=""/>
            </a:pPr>
            <a:r>
              <a:rPr lang="ar-SA" sz="2400" b="1" dirty="0" smtClean="0">
                <a:cs typeface="+mn-cs"/>
              </a:rPr>
              <a:t>العاملين الاجتماعيين</a:t>
            </a:r>
            <a:r>
              <a:rPr lang="ar-SA" sz="2400" dirty="0" smtClean="0">
                <a:cs typeface="+mn-cs"/>
              </a:rPr>
              <a:t> </a:t>
            </a:r>
            <a:r>
              <a:rPr lang="ar-SA" sz="2400" dirty="0">
                <a:cs typeface="+mn-cs"/>
              </a:rPr>
              <a:t>- ماذا تعتقد أنه بمقدورك القيام به لضمان أن تكون عملية إدارة الحالة مرتكزة على الناجين/الناجيات؟</a:t>
            </a:r>
            <a:endParaRPr lang="en-US" sz="2200" dirty="0" smtClean="0">
              <a:cs typeface="+mn-cs"/>
            </a:endParaRPr>
          </a:p>
          <a:p>
            <a:pPr algn="r" rtl="1">
              <a:buFont typeface="Wingdings" panose="05000000000000000000" pitchFamily="2" charset="2"/>
              <a:buChar char=""/>
            </a:pPr>
            <a:r>
              <a:rPr lang="ar-SA" sz="2400" b="1" dirty="0" smtClean="0">
                <a:cs typeface="+mn-cs"/>
              </a:rPr>
              <a:t>الناجون/الناجيات</a:t>
            </a:r>
            <a:r>
              <a:rPr lang="ar-SA" sz="2400" dirty="0" smtClean="0">
                <a:cs typeface="+mn-cs"/>
              </a:rPr>
              <a:t> </a:t>
            </a:r>
            <a:r>
              <a:rPr lang="ar-SA" sz="2400" dirty="0">
                <a:cs typeface="+mn-cs"/>
              </a:rPr>
              <a:t>- ما الذي ترغب في رؤيته بصفتك ناجيا/ناجيةً لمساعدتك على استعادة إحساسك بالسلامة المعنوية والجسدية ولبناء ثقتك واستعادة سيطرتك وسلطتك؟</a:t>
            </a:r>
            <a:endParaRPr lang="ar-SA" sz="2200" dirty="0">
              <a:latin typeface="Arial"/>
              <a:cs typeface="+mn-cs"/>
            </a:endParaRPr>
          </a:p>
        </p:txBody>
      </p:sp>
    </p:spTree>
    <p:extLst>
      <p:ext uri="{BB962C8B-B14F-4D97-AF65-F5344CB8AC3E}">
        <p14:creationId xmlns:p14="http://schemas.microsoft.com/office/powerpoint/2010/main" val="844789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04189" y="2991159"/>
            <a:ext cx="4769556" cy="1545564"/>
          </a:xfrm>
        </p:spPr>
        <p:txBody>
          <a:bodyPr>
            <a:normAutofit/>
          </a:bodyPr>
          <a:lstStyle/>
          <a:p>
            <a:pPr rtl="1">
              <a:lnSpc>
                <a:spcPct val="100000"/>
              </a:lnSpc>
            </a:pPr>
            <a:r>
              <a:rPr lang="ar-EG" spc="0" dirty="0" smtClean="0">
                <a:cs typeface="+mn-cs"/>
              </a:rPr>
              <a:t>النشاط:</a:t>
            </a:r>
            <a:r>
              <a:rPr lang="en-US" spc="0" dirty="0">
                <a:cs typeface="+mn-cs"/>
              </a:rPr>
              <a:t/>
            </a:r>
            <a:br>
              <a:rPr lang="en-US" spc="0" dirty="0">
                <a:cs typeface="+mn-cs"/>
              </a:rPr>
            </a:br>
            <a:r>
              <a:rPr lang="ar-SA" spc="0" dirty="0">
                <a:cs typeface="+mn-cs"/>
              </a:rPr>
              <a:t>استنتاج الخلاصة</a:t>
            </a:r>
            <a:r>
              <a:rPr lang="en-US" spc="0" dirty="0" smtClean="0">
                <a:cs typeface="+mn-cs"/>
              </a:rPr>
              <a:t> </a:t>
            </a:r>
            <a:endParaRPr lang="ar-SA" spc="0" dirty="0" smtClean="0">
              <a:latin typeface="Arial"/>
              <a:cs typeface="+mn-cs"/>
            </a:endParaRPr>
          </a:p>
        </p:txBody>
      </p:sp>
      <p:sp>
        <p:nvSpPr>
          <p:cNvPr id="3" name="Content Placeholder 2"/>
          <p:cNvSpPr>
            <a:spLocks noGrp="1"/>
          </p:cNvSpPr>
          <p:nvPr>
            <p:ph idx="1"/>
          </p:nvPr>
        </p:nvSpPr>
        <p:spPr>
          <a:xfrm>
            <a:off x="777522" y="860778"/>
            <a:ext cx="4478866" cy="5053469"/>
          </a:xfrm>
        </p:spPr>
        <p:txBody>
          <a:bodyPr>
            <a:noAutofit/>
          </a:bodyPr>
          <a:lstStyle/>
          <a:p>
            <a:pPr algn="ctr" rtl="1"/>
            <a:endParaRPr lang="ar-SA" sz="2400" dirty="0">
              <a:cs typeface="+mn-cs"/>
            </a:endParaRPr>
          </a:p>
          <a:p>
            <a:pPr algn="r" rtl="1">
              <a:buFont typeface="Wingdings" panose="05000000000000000000" pitchFamily="2" charset="2"/>
              <a:buChar char=""/>
            </a:pPr>
            <a:r>
              <a:rPr lang="ar-SA" sz="2400" b="1" dirty="0">
                <a:latin typeface="Arial"/>
                <a:cs typeface="+mn-cs"/>
              </a:rPr>
              <a:t>العمل الاجتماعي - الحركة النسائية - نظرية الصدمة </a:t>
            </a:r>
          </a:p>
          <a:p>
            <a:pPr algn="r" rtl="1">
              <a:buFont typeface="Arial" charset="0"/>
              <a:buChar char="•"/>
            </a:pPr>
            <a:r>
              <a:rPr lang="ar-SA" sz="2400" dirty="0">
                <a:latin typeface="Arial"/>
                <a:cs typeface="+mn-cs"/>
              </a:rPr>
              <a:t> ما الذي كان جديداً؟ </a:t>
            </a:r>
          </a:p>
          <a:p>
            <a:pPr algn="r" rtl="1">
              <a:buFont typeface="Arial" charset="0"/>
              <a:buChar char="•"/>
            </a:pPr>
            <a:r>
              <a:rPr lang="ar-SA" sz="2400" dirty="0">
                <a:latin typeface="Arial"/>
                <a:cs typeface="+mn-cs"/>
              </a:rPr>
              <a:t> ما الذي كان مثيراً للاهتمام؟</a:t>
            </a:r>
          </a:p>
          <a:p>
            <a:pPr algn="r" rtl="1">
              <a:buFont typeface="Arial" charset="0"/>
              <a:buChar char="•"/>
            </a:pPr>
            <a:r>
              <a:rPr lang="ar-SA" sz="2400" dirty="0">
                <a:latin typeface="Arial"/>
                <a:cs typeface="+mn-cs"/>
              </a:rPr>
              <a:t> ما الذي كان مفيداً؟</a:t>
            </a:r>
          </a:p>
          <a:p>
            <a:pPr algn="r" rtl="1">
              <a:buFont typeface="Arial" charset="0"/>
              <a:buChar char="•"/>
            </a:pPr>
            <a:r>
              <a:rPr lang="ar-SA" sz="2400" dirty="0">
                <a:latin typeface="Arial"/>
                <a:cs typeface="+mn-cs"/>
              </a:rPr>
              <a:t> ما الذي لا يزال غير واضح؟</a:t>
            </a:r>
          </a:p>
          <a:p>
            <a:pPr algn="ctr" rtl="1">
              <a:buFont typeface="Arial" charset="0"/>
              <a:buChar char="•"/>
            </a:pPr>
            <a:endParaRPr lang="ar-SA" sz="2400" dirty="0">
              <a:cs typeface="+mn-cs"/>
            </a:endParaRPr>
          </a:p>
        </p:txBody>
      </p:sp>
    </p:spTree>
    <p:extLst>
      <p:ext uri="{BB962C8B-B14F-4D97-AF65-F5344CB8AC3E}">
        <p14:creationId xmlns:p14="http://schemas.microsoft.com/office/powerpoint/2010/main" val="2661928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spc="0" smtClean="0">
                <a:latin typeface="Arial"/>
                <a:cs typeface="Arial"/>
              </a:rPr>
              <a:t>الإنهاء</a:t>
            </a:r>
          </a:p>
        </p:txBody>
      </p:sp>
      <p:sp>
        <p:nvSpPr>
          <p:cNvPr id="3" name="Content Placeholder 2"/>
          <p:cNvSpPr>
            <a:spLocks noGrp="1"/>
          </p:cNvSpPr>
          <p:nvPr>
            <p:ph type="body" sz="quarter" idx="10"/>
          </p:nvPr>
        </p:nvSpPr>
        <p:spPr>
          <a:xfrm>
            <a:off x="3044193" y="2294319"/>
            <a:ext cx="6123869" cy="578554"/>
          </a:xfrm>
        </p:spPr>
        <p:txBody>
          <a:bodyPr>
            <a:noAutofit/>
          </a:bodyPr>
          <a:lstStyle/>
          <a:p>
            <a:pPr rtl="1">
              <a:buClr>
                <a:schemeClr val="accent4">
                  <a:lumMod val="75000"/>
                </a:schemeClr>
              </a:buClr>
              <a:buNone/>
            </a:pPr>
            <a:r>
              <a:rPr lang="ar-SA" sz="3600" spc="0" dirty="0">
                <a:latin typeface="Arial"/>
                <a:cs typeface="Arial"/>
              </a:rPr>
              <a:t>هل توجد أسئلة؟</a:t>
            </a:r>
          </a:p>
          <a:p>
            <a:pPr rtl="1">
              <a:buClr>
                <a:schemeClr val="accent4">
                  <a:lumMod val="75000"/>
                </a:schemeClr>
              </a:buClr>
              <a:buFont typeface="Arial" panose="020B0604020202020204" pitchFamily="34" charset="0"/>
              <a:buChar char="•"/>
            </a:pPr>
            <a:endParaRPr lang="ar-SA" sz="3600" spc="0" dirty="0">
              <a:cs typeface="Arial"/>
            </a:endParaRPr>
          </a:p>
          <a:p>
            <a:pPr rtl="1"/>
            <a:endParaRPr lang="ar-SA" sz="3600" spc="0" dirty="0"/>
          </a:p>
        </p:txBody>
      </p:sp>
      <p:sp>
        <p:nvSpPr>
          <p:cNvPr id="4" name="Content Placeholder 2"/>
          <p:cNvSpPr>
            <a:spLocks noGrp="1"/>
          </p:cNvSpPr>
          <p:nvPr>
            <p:ph type="body" sz="quarter" idx="10"/>
          </p:nvPr>
        </p:nvSpPr>
        <p:spPr>
          <a:xfrm>
            <a:off x="3124404" y="3866446"/>
            <a:ext cx="6123869" cy="578554"/>
          </a:xfrm>
        </p:spPr>
        <p:txBody>
          <a:bodyPr>
            <a:noAutofit/>
          </a:bodyPr>
          <a:lstStyle/>
          <a:p>
            <a:pPr rtl="1">
              <a:buClr>
                <a:schemeClr val="accent4">
                  <a:lumMod val="75000"/>
                </a:schemeClr>
              </a:buClr>
              <a:buNone/>
            </a:pPr>
            <a:r>
              <a:rPr lang="ar-SA" sz="3600" spc="0" dirty="0">
                <a:solidFill>
                  <a:schemeClr val="accent5"/>
                </a:solidFill>
                <a:latin typeface="Arial"/>
                <a:cs typeface="Arial"/>
              </a:rPr>
              <a:t>هل توجد مخاوف؟</a:t>
            </a:r>
          </a:p>
          <a:p>
            <a:pPr rtl="1">
              <a:buClr>
                <a:schemeClr val="accent4">
                  <a:lumMod val="75000"/>
                </a:schemeClr>
              </a:buClr>
              <a:buFont typeface="Arial" panose="020B0604020202020204" pitchFamily="34" charset="0"/>
              <a:buChar char="•"/>
            </a:pPr>
            <a:endParaRPr lang="ar-SA" sz="3600" spc="0" dirty="0">
              <a:cs typeface="Arial"/>
            </a:endParaRPr>
          </a:p>
          <a:p>
            <a:pPr rtl="1"/>
            <a:endParaRPr lang="ar-SA" sz="3600" spc="0" dirty="0"/>
          </a:p>
        </p:txBody>
      </p:sp>
      <p:sp>
        <p:nvSpPr>
          <p:cNvPr id="5" name="Content Placeholder 2"/>
          <p:cNvSpPr>
            <a:spLocks noGrp="1"/>
          </p:cNvSpPr>
          <p:nvPr>
            <p:ph type="body" sz="quarter" idx="10"/>
          </p:nvPr>
        </p:nvSpPr>
        <p:spPr>
          <a:xfrm>
            <a:off x="3108362" y="5534824"/>
            <a:ext cx="6123869" cy="578554"/>
          </a:xfrm>
        </p:spPr>
        <p:txBody>
          <a:bodyPr>
            <a:noAutofit/>
          </a:bodyPr>
          <a:lstStyle/>
          <a:p>
            <a:pPr rtl="1">
              <a:buClr>
                <a:schemeClr val="accent4">
                  <a:lumMod val="75000"/>
                </a:schemeClr>
              </a:buClr>
              <a:buNone/>
            </a:pPr>
            <a:r>
              <a:rPr lang="ar-SA" sz="3600" spc="0" dirty="0">
                <a:solidFill>
                  <a:schemeClr val="accent6"/>
                </a:solidFill>
                <a:latin typeface="Arial"/>
                <a:cs typeface="Arial"/>
              </a:rPr>
              <a:t>هل توجد أفكار؟</a:t>
            </a:r>
          </a:p>
          <a:p>
            <a:pPr rtl="1">
              <a:buClr>
                <a:schemeClr val="accent4">
                  <a:lumMod val="75000"/>
                </a:schemeClr>
              </a:buClr>
              <a:buFont typeface="Arial" panose="020B0604020202020204" pitchFamily="34" charset="0"/>
              <a:buChar char="•"/>
            </a:pPr>
            <a:endParaRPr lang="ar-SA" sz="3600" spc="0" dirty="0">
              <a:solidFill>
                <a:schemeClr val="accent6"/>
              </a:solidFill>
              <a:cs typeface="Arial"/>
            </a:endParaRPr>
          </a:p>
          <a:p>
            <a:pPr rtl="1"/>
            <a:endParaRPr lang="ar-SA" sz="3600" spc="0" dirty="0">
              <a:solidFill>
                <a:schemeClr val="accent6"/>
              </a:solidFill>
            </a:endParaRPr>
          </a:p>
        </p:txBody>
      </p:sp>
    </p:spTree>
    <p:extLst>
      <p:ext uri="{BB962C8B-B14F-4D97-AF65-F5344CB8AC3E}">
        <p14:creationId xmlns:p14="http://schemas.microsoft.com/office/powerpoint/2010/main" val="71282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algn="r" rtl="1" eaLnBrk="1" fontAlgn="auto" hangingPunct="1">
              <a:spcAft>
                <a:spcPts val="0"/>
              </a:spcAft>
              <a:defRPr/>
            </a:pPr>
            <a:r>
              <a:rPr lang="ar-SA" spc="0" dirty="0">
                <a:cs typeface="+mn-cs"/>
              </a:rPr>
              <a:t>الأساس النظري للنهج المتركز حول الناجين/الناجيات</a:t>
            </a:r>
            <a:endParaRPr spc="0" dirty="0">
              <a:cs typeface="+mn-cs"/>
            </a:endParaRPr>
          </a:p>
        </p:txBody>
      </p:sp>
      <p:sp>
        <p:nvSpPr>
          <p:cNvPr id="5" name="Text Placeholder 4"/>
          <p:cNvSpPr>
            <a:spLocks noGrp="1"/>
          </p:cNvSpPr>
          <p:nvPr>
            <p:ph type="body" sz="quarter" idx="10"/>
          </p:nvPr>
        </p:nvSpPr>
        <p:spPr>
          <a:xfrm>
            <a:off x="973138" y="1270000"/>
            <a:ext cx="10329862" cy="720725"/>
          </a:xfrm>
        </p:spPr>
        <p:txBody>
          <a:bodyPr/>
          <a:lstStyle/>
          <a:p>
            <a:pPr algn="r" rtl="1">
              <a:buFont typeface="Tw Cen MT" charset="0"/>
              <a:buChar char=" "/>
              <a:defRPr/>
            </a:pPr>
            <a:r>
              <a:rPr lang="ar-SA" spc="0" smtClean="0">
                <a:latin typeface="Arial"/>
                <a:cs typeface="+mn-cs"/>
              </a:rPr>
              <a:t>الوحدة 7</a:t>
            </a:r>
          </a:p>
        </p:txBody>
      </p:sp>
      <p:cxnSp>
        <p:nvCxnSpPr>
          <p:cNvPr id="7" name="Straight Connector 6"/>
          <p:cNvCxnSpPr/>
          <p:nvPr/>
        </p:nvCxnSpPr>
        <p:spPr>
          <a:xfrm>
            <a:off x="1061787" y="5048836"/>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2289" y="2419659"/>
            <a:ext cx="4769556" cy="1545564"/>
          </a:xfrm>
        </p:spPr>
        <p:txBody>
          <a:bodyPr/>
          <a:lstStyle/>
          <a:p>
            <a:pPr rtl="1"/>
            <a:r>
              <a:rPr lang="ar-SA" spc="0" smtClean="0">
                <a:latin typeface="Arial"/>
                <a:cs typeface="Arial"/>
              </a:rPr>
              <a:t>الأهداف </a:t>
            </a:r>
          </a:p>
        </p:txBody>
      </p:sp>
      <p:sp>
        <p:nvSpPr>
          <p:cNvPr id="5" name="Content Placeholder 4"/>
          <p:cNvSpPr>
            <a:spLocks noGrp="1"/>
          </p:cNvSpPr>
          <p:nvPr>
            <p:ph idx="1"/>
          </p:nvPr>
        </p:nvSpPr>
        <p:spPr>
          <a:xfrm>
            <a:off x="808567" y="981093"/>
            <a:ext cx="4478866" cy="5053469"/>
          </a:xfrm>
        </p:spPr>
        <p:txBody>
          <a:bodyPr/>
          <a:lstStyle/>
          <a:p>
            <a:pPr algn="r" rtl="1">
              <a:buClr>
                <a:srgbClr val="0092BA"/>
              </a:buClr>
              <a:buFont typeface="Wingdings" panose="05000000000000000000" pitchFamily="2" charset="2"/>
              <a:buChar char=""/>
            </a:pPr>
            <a:r>
              <a:rPr lang="ar-SA" sz="2400" dirty="0">
                <a:latin typeface="Arial"/>
                <a:cs typeface="Arial"/>
              </a:rPr>
              <a:t>فهم النظريات التي تستند إليها إدارة الحالة</a:t>
            </a:r>
          </a:p>
          <a:p>
            <a:pPr algn="r" rtl="1">
              <a:buClr>
                <a:srgbClr val="0092BA"/>
              </a:buClr>
              <a:buFont typeface="Wingdings" panose="05000000000000000000" pitchFamily="2" charset="2"/>
              <a:buChar char=""/>
            </a:pPr>
            <a:r>
              <a:rPr lang="ar-SA" sz="2400" dirty="0">
                <a:latin typeface="Arial"/>
                <a:cs typeface="Arial"/>
              </a:rPr>
              <a:t>التعرف على العنف المبني على النوع الاجتماعي في سياق شخصي وبيئي واجتماعي</a:t>
            </a:r>
          </a:p>
          <a:p>
            <a:pPr algn="r" rtl="1">
              <a:buClr>
                <a:srgbClr val="0092BA"/>
              </a:buClr>
              <a:buFont typeface="Wingdings" panose="05000000000000000000" pitchFamily="2" charset="2"/>
              <a:buChar char=""/>
            </a:pPr>
            <a:r>
              <a:rPr lang="ar-SA" sz="2400" dirty="0">
                <a:latin typeface="Arial"/>
                <a:cs typeface="Arial"/>
              </a:rPr>
              <a:t>تطبيق نهج إدارة حالة يتركز حول  الناجين/الناجيات</a:t>
            </a:r>
          </a:p>
          <a:p>
            <a:pPr rtl="1">
              <a:buClr>
                <a:srgbClr val="0092BA"/>
              </a:buClr>
            </a:pPr>
            <a:endParaRPr lang="ar-SA" sz="2400"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9288" y="2419659"/>
            <a:ext cx="4769556" cy="1545564"/>
          </a:xfrm>
        </p:spPr>
        <p:txBody>
          <a:bodyPr>
            <a:normAutofit/>
          </a:bodyPr>
          <a:lstStyle/>
          <a:p>
            <a:pPr rtl="1">
              <a:lnSpc>
                <a:spcPct val="100000"/>
              </a:lnSpc>
            </a:pPr>
            <a:r>
              <a:rPr lang="ar-SA" sz="4000" spc="0" dirty="0">
                <a:cs typeface="+mn-cs"/>
              </a:rPr>
              <a:t>نهج إدارة الحالة</a:t>
            </a:r>
            <a:endParaRPr sz="4000" spc="0" dirty="0">
              <a:cs typeface="+mn-cs"/>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82976931"/>
              </p:ext>
            </p:extLst>
          </p:nvPr>
        </p:nvGraphicFramePr>
        <p:xfrm>
          <a:off x="290179" y="505326"/>
          <a:ext cx="5525084" cy="58954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15352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ممارسة العمل الاجتماعي</a:t>
            </a:r>
            <a:endParaRPr lang="ar-SA" spc="0" dirty="0" smtClean="0">
              <a:latin typeface="Arial"/>
              <a:cs typeface="+mn-cs"/>
            </a:endParaRPr>
          </a:p>
        </p:txBody>
      </p:sp>
      <p:sp>
        <p:nvSpPr>
          <p:cNvPr id="3" name="Content Placeholder 2"/>
          <p:cNvSpPr>
            <a:spLocks noGrp="1"/>
          </p:cNvSpPr>
          <p:nvPr>
            <p:ph idx="1"/>
          </p:nvPr>
        </p:nvSpPr>
        <p:spPr>
          <a:xfrm>
            <a:off x="1232876" y="2286000"/>
            <a:ext cx="9720262" cy="4022725"/>
          </a:xfrm>
        </p:spPr>
        <p:txBody>
          <a:bodyPr/>
          <a:lstStyle/>
          <a:p>
            <a:pPr algn="ctr" rtl="1"/>
            <a:r>
              <a:rPr lang="ar-SA" sz="2800" spc="0" dirty="0">
                <a:latin typeface="Arial"/>
                <a:cs typeface="+mn-cs"/>
              </a:rPr>
              <a:t>طريقة تقديم الخدمات للعميل/العميلة حيث يقوم مقدم الخدمة بتقييم احتياجات العميل/العميلة ويرتب وينسق ويراقب ويعرض الخدمات المتعددة التي يتم توفيرها للعميل/العميلة لتلبية احتياجاته.</a:t>
            </a:r>
          </a:p>
          <a:p>
            <a:pPr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الحصول </a:t>
            </a:r>
            <a:r>
              <a:rPr lang="ar-SA" sz="2400" spc="0" dirty="0">
                <a:latin typeface="Arial"/>
                <a:cs typeface="+mn-cs"/>
              </a:rPr>
              <a:t>على المساعدة</a:t>
            </a:r>
          </a:p>
          <a:p>
            <a:pPr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الشفاء </a:t>
            </a:r>
            <a:r>
              <a:rPr lang="ar-SA" sz="2400" spc="0" dirty="0">
                <a:latin typeface="Arial"/>
                <a:cs typeface="+mn-cs"/>
              </a:rPr>
              <a:t>من التجارب</a:t>
            </a:r>
          </a:p>
          <a:p>
            <a:pPr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الشعور </a:t>
            </a:r>
            <a:r>
              <a:rPr lang="ar-SA" sz="2400" spc="0" dirty="0">
                <a:latin typeface="Arial"/>
                <a:cs typeface="+mn-cs"/>
              </a:rPr>
              <a:t>بالتمكين </a:t>
            </a:r>
          </a:p>
        </p:txBody>
      </p:sp>
    </p:spTree>
    <p:extLst>
      <p:ext uri="{BB962C8B-B14F-4D97-AF65-F5344CB8AC3E}">
        <p14:creationId xmlns:p14="http://schemas.microsoft.com/office/powerpoint/2010/main" val="2011202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p:cNvSpPr>
            <a:spLocks noChangeArrowheads="1"/>
          </p:cNvSpPr>
          <p:nvPr/>
        </p:nvSpPr>
        <p:spPr bwMode="auto">
          <a:xfrm>
            <a:off x="574006" y="1591115"/>
            <a:ext cx="4876800" cy="5181600"/>
          </a:xfrm>
          <a:prstGeom prst="ellipse">
            <a:avLst/>
          </a:prstGeom>
          <a:solidFill>
            <a:schemeClr val="accent1"/>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3" name="Oval 22"/>
          <p:cNvSpPr>
            <a:spLocks noChangeArrowheads="1"/>
          </p:cNvSpPr>
          <p:nvPr/>
        </p:nvSpPr>
        <p:spPr bwMode="auto">
          <a:xfrm>
            <a:off x="1595965" y="3097823"/>
            <a:ext cx="2819400" cy="3048000"/>
          </a:xfrm>
          <a:prstGeom prst="ellipse">
            <a:avLst/>
          </a:prstGeom>
          <a:solidFill>
            <a:schemeClr val="accent1">
              <a:lumMod val="40000"/>
              <a:lumOff val="60000"/>
            </a:schemeClr>
          </a:solidFill>
          <a:ln>
            <a:noFill/>
          </a:ln>
          <a:effectLst>
            <a:outerShdw blurRad="40000" dist="23000" dir="5400000" rotWithShape="0">
              <a:srgbClr val="808080">
                <a:alpha val="34999"/>
              </a:srgbClr>
            </a:outerShdw>
          </a:effectLs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2" name="Oval 21"/>
          <p:cNvSpPr>
            <a:spLocks noChangeArrowheads="1"/>
          </p:cNvSpPr>
          <p:nvPr/>
        </p:nvSpPr>
        <p:spPr bwMode="auto">
          <a:xfrm>
            <a:off x="1900765" y="3810000"/>
            <a:ext cx="2209800" cy="2362200"/>
          </a:xfrm>
          <a:prstGeom prst="ellipse">
            <a:avLst/>
          </a:prstGeom>
          <a:solidFill>
            <a:schemeClr val="bg1">
              <a:lumMod val="75000"/>
            </a:schemeClr>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3" name="Oval 2"/>
          <p:cNvSpPr>
            <a:spLocks noChangeArrowheads="1"/>
          </p:cNvSpPr>
          <p:nvPr/>
        </p:nvSpPr>
        <p:spPr bwMode="auto">
          <a:xfrm>
            <a:off x="2136106" y="4424875"/>
            <a:ext cx="1752600" cy="1752600"/>
          </a:xfrm>
          <a:prstGeom prst="ellipse">
            <a:avLst/>
          </a:prstGeom>
          <a:solidFill>
            <a:schemeClr val="accent4">
              <a:lumMod val="60000"/>
              <a:lumOff val="40000"/>
            </a:schemeClr>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fontAlgn="base">
              <a:spcBef>
                <a:spcPct val="0"/>
              </a:spcBef>
              <a:spcAft>
                <a:spcPct val="0"/>
              </a:spcAft>
              <a:defRPr/>
            </a:pPr>
            <a:endParaRPr lang="en-US">
              <a:solidFill>
                <a:prstClr val="white"/>
              </a:solidFill>
              <a:ea typeface="MS PGothic" panose="020B0600070205080204" pitchFamily="34" charset="-128"/>
            </a:endParaRPr>
          </a:p>
        </p:txBody>
      </p:sp>
      <p:sp>
        <p:nvSpPr>
          <p:cNvPr id="21" name="TextBox 20"/>
          <p:cNvSpPr txBox="1"/>
          <p:nvPr/>
        </p:nvSpPr>
        <p:spPr>
          <a:xfrm>
            <a:off x="2081832" y="4010895"/>
            <a:ext cx="1847666" cy="369332"/>
          </a:xfrm>
          <a:prstGeom prst="rect">
            <a:avLst/>
          </a:prstGeom>
          <a:noFill/>
        </p:spPr>
        <p:txBody>
          <a:bodyPr wrap="square" anchor="ctr">
            <a:spAutoFit/>
          </a:bodyPr>
          <a:lstStyle/>
          <a:p>
            <a:pPr algn="ctr" rtl="1" fontAlgn="base">
              <a:spcBef>
                <a:spcPct val="0"/>
              </a:spcBef>
              <a:spcAft>
                <a:spcPct val="0"/>
              </a:spcAft>
              <a:defRPr/>
            </a:pPr>
            <a:r>
              <a:rPr lang="ar-SA" cap="all" dirty="0">
                <a:solidFill>
                  <a:prstClr val="black"/>
                </a:solidFill>
                <a:latin typeface="Arial"/>
              </a:rPr>
              <a:t>العلاقات - المنزل</a:t>
            </a:r>
          </a:p>
        </p:txBody>
      </p:sp>
      <p:sp>
        <p:nvSpPr>
          <p:cNvPr id="26" name="TextBox 25"/>
          <p:cNvSpPr txBox="1"/>
          <p:nvPr/>
        </p:nvSpPr>
        <p:spPr>
          <a:xfrm>
            <a:off x="2284608" y="5068586"/>
            <a:ext cx="1524000" cy="369332"/>
          </a:xfrm>
          <a:prstGeom prst="rect">
            <a:avLst/>
          </a:prstGeom>
          <a:noFill/>
        </p:spPr>
        <p:txBody>
          <a:bodyPr anchor="ctr">
            <a:spAutoFit/>
          </a:bodyPr>
          <a:lstStyle/>
          <a:p>
            <a:pPr algn="ctr" rtl="1" fontAlgn="base">
              <a:spcBef>
                <a:spcPct val="0"/>
              </a:spcBef>
              <a:spcAft>
                <a:spcPct val="0"/>
              </a:spcAft>
              <a:defRPr/>
            </a:pPr>
            <a:r>
              <a:rPr lang="ar-SA" cap="all" dirty="0">
                <a:solidFill>
                  <a:prstClr val="white"/>
                </a:solidFill>
                <a:latin typeface="Arial"/>
              </a:rPr>
              <a:t>العنف الفردي</a:t>
            </a:r>
          </a:p>
        </p:txBody>
      </p:sp>
      <p:sp>
        <p:nvSpPr>
          <p:cNvPr id="27" name="TextBox 26"/>
          <p:cNvSpPr txBox="1"/>
          <p:nvPr/>
        </p:nvSpPr>
        <p:spPr>
          <a:xfrm>
            <a:off x="2281765" y="3305638"/>
            <a:ext cx="1524000" cy="369332"/>
          </a:xfrm>
          <a:prstGeom prst="rect">
            <a:avLst/>
          </a:prstGeom>
          <a:noFill/>
        </p:spPr>
        <p:txBody>
          <a:bodyPr anchor="ctr">
            <a:spAutoFit/>
          </a:bodyPr>
          <a:lstStyle/>
          <a:p>
            <a:pPr algn="ctr" rtl="1" fontAlgn="base">
              <a:spcBef>
                <a:spcPct val="0"/>
              </a:spcBef>
              <a:spcAft>
                <a:spcPct val="0"/>
              </a:spcAft>
              <a:defRPr/>
            </a:pPr>
            <a:r>
              <a:rPr lang="ar-SA" cap="all" dirty="0">
                <a:solidFill>
                  <a:prstClr val="black"/>
                </a:solidFill>
                <a:latin typeface="Arial"/>
              </a:rPr>
              <a:t>الهياكل المجتمعية</a:t>
            </a:r>
          </a:p>
        </p:txBody>
      </p:sp>
      <p:sp>
        <p:nvSpPr>
          <p:cNvPr id="28" name="TextBox 27"/>
          <p:cNvSpPr txBox="1"/>
          <p:nvPr/>
        </p:nvSpPr>
        <p:spPr>
          <a:xfrm>
            <a:off x="2078956" y="2116583"/>
            <a:ext cx="1866900" cy="646331"/>
          </a:xfrm>
          <a:prstGeom prst="rect">
            <a:avLst/>
          </a:prstGeom>
          <a:noFill/>
        </p:spPr>
        <p:txBody>
          <a:bodyPr wrap="square" anchor="ctr">
            <a:spAutoFit/>
          </a:bodyPr>
          <a:lstStyle/>
          <a:p>
            <a:pPr algn="ctr" rtl="1" fontAlgn="base">
              <a:spcBef>
                <a:spcPct val="0"/>
              </a:spcBef>
              <a:spcAft>
                <a:spcPct val="0"/>
              </a:spcAft>
              <a:defRPr/>
            </a:pPr>
            <a:r>
              <a:rPr lang="ar-SA" cap="all" dirty="0">
                <a:solidFill>
                  <a:schemeClr val="bg1"/>
                </a:solidFill>
                <a:latin typeface="Arial"/>
              </a:rPr>
              <a:t>المجتمع - التمييز</a:t>
            </a:r>
          </a:p>
          <a:p>
            <a:pPr algn="ctr" rtl="1" fontAlgn="base">
              <a:spcBef>
                <a:spcPct val="0"/>
              </a:spcBef>
              <a:spcAft>
                <a:spcPct val="0"/>
              </a:spcAft>
              <a:defRPr/>
            </a:pPr>
            <a:r>
              <a:rPr lang="ar-SA" cap="all" dirty="0">
                <a:solidFill>
                  <a:schemeClr val="bg1"/>
                </a:solidFill>
                <a:latin typeface="Arial"/>
              </a:rPr>
              <a:t>الاضطهاد</a:t>
            </a:r>
          </a:p>
        </p:txBody>
      </p:sp>
      <p:sp>
        <p:nvSpPr>
          <p:cNvPr id="16" name="Title 1"/>
          <p:cNvSpPr>
            <a:spLocks noGrp="1"/>
          </p:cNvSpPr>
          <p:nvPr>
            <p:ph type="title"/>
          </p:nvPr>
        </p:nvSpPr>
        <p:spPr/>
        <p:txBody>
          <a:bodyPr/>
          <a:lstStyle/>
          <a:p>
            <a:pPr algn="r" rtl="1"/>
            <a:r>
              <a:rPr lang="ar-SA" spc="0" dirty="0">
                <a:cs typeface="+mn-cs"/>
              </a:rPr>
              <a:t>العمل الاجتماعي – النموذج البيئي</a:t>
            </a:r>
            <a:endParaRPr lang="ar-SA" spc="0" dirty="0" smtClean="0">
              <a:latin typeface="Arial"/>
              <a:cs typeface="+mn-cs"/>
            </a:endParaRPr>
          </a:p>
        </p:txBody>
      </p:sp>
      <p:sp>
        <p:nvSpPr>
          <p:cNvPr id="18" name="Content Placeholder 2"/>
          <p:cNvSpPr>
            <a:spLocks noGrp="1"/>
          </p:cNvSpPr>
          <p:nvPr>
            <p:ph idx="1"/>
          </p:nvPr>
        </p:nvSpPr>
        <p:spPr>
          <a:xfrm>
            <a:off x="5648807" y="1852863"/>
            <a:ext cx="5882189" cy="4022725"/>
          </a:xfrm>
        </p:spPr>
        <p:txBody>
          <a:bodyPr/>
          <a:lstStyle/>
          <a:p>
            <a:pPr marL="169863" indent="-169863" algn="r" rtl="1">
              <a:buClr>
                <a:schemeClr val="accent4">
                  <a:lumMod val="75000"/>
                </a:schemeClr>
              </a:buClr>
              <a:buFont typeface="Arial" panose="020B0604020202020204" pitchFamily="34" charset="0"/>
              <a:buChar char="•"/>
            </a:pPr>
            <a:r>
              <a:rPr lang="ar-SA" sz="2400" spc="0" dirty="0">
                <a:latin typeface="Arial"/>
                <a:cs typeface="+mn-cs"/>
              </a:rPr>
              <a:t>فهم أن لكل فرد علاقة مؤثرة متبادلة مع بيئته المادية والاجتماعية ويجب أن يتم فهمها في هذا السياق</a:t>
            </a:r>
          </a:p>
          <a:p>
            <a:pPr marL="169863" indent="-169863" algn="r" rtl="1">
              <a:buClr>
                <a:schemeClr val="accent4">
                  <a:lumMod val="75000"/>
                </a:schemeClr>
              </a:buClr>
              <a:buFont typeface="Arial" panose="020B0604020202020204" pitchFamily="34" charset="0"/>
              <a:buChar char="•"/>
            </a:pPr>
            <a:r>
              <a:rPr lang="ar-SA" sz="2400" spc="0" dirty="0">
                <a:latin typeface="Arial"/>
                <a:cs typeface="+mn-cs"/>
              </a:rPr>
              <a:t>الإقرار بأن الظلم والاضطهاد النظاميين يكمنان وراء العديد من التحديات التي يواجهها العملاء/العميلات</a:t>
            </a:r>
          </a:p>
        </p:txBody>
      </p:sp>
    </p:spTree>
    <p:extLst>
      <p:ext uri="{BB962C8B-B14F-4D97-AF65-F5344CB8AC3E}">
        <p14:creationId xmlns:p14="http://schemas.microsoft.com/office/powerpoint/2010/main" val="1206970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العمل الاجتماعي – المنظور القائم على نقاط القوة</a:t>
            </a:r>
            <a:endParaRPr spc="0" dirty="0">
              <a:cs typeface="+mn-cs"/>
            </a:endParaRPr>
          </a:p>
        </p:txBody>
      </p:sp>
      <p:sp>
        <p:nvSpPr>
          <p:cNvPr id="3" name="Content Placeholder 2"/>
          <p:cNvSpPr>
            <a:spLocks noGrp="1"/>
          </p:cNvSpPr>
          <p:nvPr>
            <p:ph idx="1"/>
          </p:nvPr>
        </p:nvSpPr>
        <p:spPr>
          <a:xfrm>
            <a:off x="855496" y="1925052"/>
            <a:ext cx="9720262" cy="4022725"/>
          </a:xfrm>
        </p:spPr>
        <p:txBody>
          <a:bodyPr/>
          <a:lstStyle/>
          <a:p>
            <a:pPr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فهم </a:t>
            </a:r>
            <a:r>
              <a:rPr lang="ar-SA" sz="2400" spc="0" dirty="0">
                <a:latin typeface="Arial"/>
                <a:cs typeface="+mn-cs"/>
              </a:rPr>
              <a:t>ودعم وبناء القدرة على الصمود وإمكانات النمو والتطور</a:t>
            </a:r>
          </a:p>
          <a:p>
            <a:pPr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داخل </a:t>
            </a:r>
            <a:r>
              <a:rPr lang="ar-SA" sz="2400" spc="0" dirty="0">
                <a:latin typeface="Arial"/>
                <a:cs typeface="+mn-cs"/>
              </a:rPr>
              <a:t>الشخص نفسه </a:t>
            </a:r>
          </a:p>
          <a:p>
            <a:pPr lvl="1"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القدرات</a:t>
            </a:r>
            <a:endParaRPr lang="ar-SA" sz="2400" spc="0" dirty="0">
              <a:latin typeface="Arial"/>
              <a:cs typeface="+mn-cs"/>
            </a:endParaRPr>
          </a:p>
          <a:p>
            <a:pPr lvl="1"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الاتجاهات</a:t>
            </a:r>
            <a:endParaRPr lang="ar-SA" sz="2400" spc="0" dirty="0">
              <a:latin typeface="Arial"/>
              <a:cs typeface="+mn-cs"/>
            </a:endParaRPr>
          </a:p>
          <a:p>
            <a:pPr lvl="1"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المهارات</a:t>
            </a:r>
            <a:endParaRPr lang="ar-SA" sz="2400" spc="0" dirty="0">
              <a:latin typeface="Arial"/>
              <a:cs typeface="+mn-cs"/>
            </a:endParaRPr>
          </a:p>
          <a:p>
            <a:pPr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البيئية </a:t>
            </a:r>
            <a:endParaRPr lang="ar-SA" sz="2400" spc="0" dirty="0">
              <a:latin typeface="Arial"/>
              <a:cs typeface="+mn-cs"/>
            </a:endParaRPr>
          </a:p>
          <a:p>
            <a:pPr lvl="1"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المجتمع </a:t>
            </a:r>
            <a:r>
              <a:rPr lang="ar-SA" sz="2400" spc="0" dirty="0">
                <a:latin typeface="Arial"/>
                <a:cs typeface="+mn-cs"/>
              </a:rPr>
              <a:t>المحلي</a:t>
            </a:r>
          </a:p>
          <a:p>
            <a:pPr lvl="1"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الأسرة </a:t>
            </a:r>
            <a:endParaRPr lang="ar-SA" sz="2400" spc="0" dirty="0">
              <a:latin typeface="Arial"/>
              <a:cs typeface="+mn-cs"/>
            </a:endParaRPr>
          </a:p>
          <a:p>
            <a:pPr lvl="1" algn="r" rtl="1">
              <a:buClr>
                <a:schemeClr val="accent4">
                  <a:lumMod val="75000"/>
                </a:schemeClr>
              </a:buClr>
              <a:buFont typeface="Arial" panose="020B0604020202020204" pitchFamily="34" charset="0"/>
              <a:buChar char="•"/>
            </a:pPr>
            <a:r>
              <a:rPr lang="en-US" sz="2400" spc="0" dirty="0" smtClean="0">
                <a:latin typeface="Arial"/>
                <a:cs typeface="+mn-cs"/>
              </a:rPr>
              <a:t> </a:t>
            </a:r>
            <a:r>
              <a:rPr lang="ar-SA" sz="2400" spc="0" dirty="0" smtClean="0">
                <a:latin typeface="Arial"/>
                <a:cs typeface="+mn-cs"/>
              </a:rPr>
              <a:t>الأصدقاء </a:t>
            </a:r>
            <a:endParaRPr lang="ar-SA" sz="2400" spc="0" dirty="0">
              <a:latin typeface="Arial"/>
              <a:cs typeface="+mn-cs"/>
            </a:endParaRPr>
          </a:p>
          <a:p>
            <a:pPr lvl="1" rtl="1">
              <a:buClr>
                <a:schemeClr val="accent4">
                  <a:lumMod val="75000"/>
                </a:schemeClr>
              </a:buClr>
              <a:buFont typeface="Arial" panose="020B0604020202020204" pitchFamily="34" charset="0"/>
              <a:buChar char="•"/>
            </a:pPr>
            <a:endParaRPr lang="ar-SA" sz="2400" spc="0" dirty="0">
              <a:cs typeface="+mn-cs"/>
            </a:endParaRPr>
          </a:p>
        </p:txBody>
      </p:sp>
    </p:spTree>
    <p:extLst>
      <p:ext uri="{BB962C8B-B14F-4D97-AF65-F5344CB8AC3E}">
        <p14:creationId xmlns:p14="http://schemas.microsoft.com/office/powerpoint/2010/main" val="2634588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9572" y="2686359"/>
            <a:ext cx="4769556" cy="1545564"/>
          </a:xfrm>
        </p:spPr>
        <p:txBody>
          <a:bodyPr>
            <a:normAutofit fontScale="90000"/>
          </a:bodyPr>
          <a:lstStyle/>
          <a:p>
            <a:pPr rtl="1">
              <a:lnSpc>
                <a:spcPct val="100000"/>
              </a:lnSpc>
            </a:pPr>
            <a:r>
              <a:rPr lang="ar-SA" spc="0" dirty="0">
                <a:cs typeface="+mn-cs"/>
              </a:rPr>
              <a:t>النشاط:</a:t>
            </a:r>
            <a:r>
              <a:rPr lang="en-US" spc="0" dirty="0">
                <a:cs typeface="+mn-cs"/>
              </a:rPr>
              <a:t/>
            </a:r>
            <a:br>
              <a:rPr lang="en-US" spc="0" dirty="0">
                <a:cs typeface="+mn-cs"/>
              </a:rPr>
            </a:br>
            <a:r>
              <a:rPr lang="ar-SA" spc="0" dirty="0">
                <a:cs typeface="+mn-cs"/>
              </a:rPr>
              <a:t>المنظور القائم على نقاط القوة</a:t>
            </a:r>
            <a:endParaRPr lang="ar-SA" spc="0" dirty="0" smtClean="0">
              <a:latin typeface="Arial"/>
              <a:cs typeface="+mn-cs"/>
            </a:endParaRPr>
          </a:p>
        </p:txBody>
      </p:sp>
      <p:sp>
        <p:nvSpPr>
          <p:cNvPr id="3" name="Content Placeholder 2"/>
          <p:cNvSpPr>
            <a:spLocks noGrp="1"/>
          </p:cNvSpPr>
          <p:nvPr>
            <p:ph idx="1"/>
          </p:nvPr>
        </p:nvSpPr>
        <p:spPr>
          <a:xfrm>
            <a:off x="796572" y="860778"/>
            <a:ext cx="4478866" cy="5053469"/>
          </a:xfrm>
        </p:spPr>
        <p:txBody>
          <a:bodyPr/>
          <a:lstStyle/>
          <a:p>
            <a:pPr algn="r" rtl="1">
              <a:buFont typeface="Wingdings" panose="05000000000000000000" pitchFamily="2" charset="2"/>
              <a:buChar char=""/>
            </a:pPr>
            <a:r>
              <a:rPr lang="ar-SA" dirty="0" smtClean="0">
                <a:latin typeface="Arial"/>
                <a:cs typeface="Arial"/>
              </a:rPr>
              <a:t>اقرأوا دراسة الحالة، كمجموعة. ثم حدد نقاط قوة الناجي/الناجية من دراسة الحالة واكتبها في الفئة التي تعتقد أنها تناسبها في ورقة العمل.</a:t>
            </a:r>
          </a:p>
          <a:p>
            <a:pPr algn="r" rtl="1">
              <a:buFont typeface="Wingdings" panose="05000000000000000000" pitchFamily="2" charset="2"/>
              <a:buChar char=""/>
            </a:pPr>
            <a:r>
              <a:rPr lang="ar-SA" dirty="0" smtClean="0">
                <a:latin typeface="Arial"/>
                <a:cs typeface="Arial"/>
              </a:rPr>
              <a:t>بعد بضع دقائق، سنعود كمجموعة للمناقشة. هل لديك تحديات تحدد نقاط القوة؟ كيف يمكن أن تساعد العميلة على تحديد نقاط قوتها؟ </a:t>
            </a:r>
          </a:p>
        </p:txBody>
      </p:sp>
    </p:spTree>
    <p:extLst>
      <p:ext uri="{BB962C8B-B14F-4D97-AF65-F5344CB8AC3E}">
        <p14:creationId xmlns:p14="http://schemas.microsoft.com/office/powerpoint/2010/main" val="2690615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الحركة النسائية - السلطة</a:t>
            </a:r>
            <a:endParaRPr lang="ar-SA" spc="0" dirty="0" smtClean="0">
              <a:latin typeface="Arial"/>
              <a:cs typeface="+mn-cs"/>
            </a:endParaRPr>
          </a:p>
        </p:txBody>
      </p:sp>
      <p:sp>
        <p:nvSpPr>
          <p:cNvPr id="3" name="Content Placeholder 2"/>
          <p:cNvSpPr>
            <a:spLocks noGrp="1"/>
          </p:cNvSpPr>
          <p:nvPr>
            <p:ph idx="1"/>
          </p:nvPr>
        </p:nvSpPr>
        <p:spPr/>
        <p:txBody>
          <a:bodyPr/>
          <a:lstStyle/>
          <a:p>
            <a:pPr marL="228600" indent="-228600" algn="r" rtl="1">
              <a:buClr>
                <a:schemeClr val="accent4">
                  <a:lumMod val="75000"/>
                </a:schemeClr>
              </a:buClr>
              <a:buFont typeface="Arial" panose="020B0604020202020204" pitchFamily="34" charset="0"/>
              <a:buChar char="•"/>
            </a:pPr>
            <a:r>
              <a:rPr lang="ar-SA" sz="2400" spc="0" dirty="0">
                <a:latin typeface="Arial"/>
                <a:cs typeface="+mn-cs"/>
              </a:rPr>
              <a:t>إن أعمال العنف ضد المرأة تنزع القوة من الأفراد </a:t>
            </a:r>
          </a:p>
          <a:p>
            <a:pPr marL="228600" indent="-228600" algn="r" rtl="1">
              <a:buClr>
                <a:schemeClr val="accent4">
                  <a:lumMod val="75000"/>
                </a:schemeClr>
              </a:buClr>
              <a:buFont typeface="Arial" panose="020B0604020202020204" pitchFamily="34" charset="0"/>
              <a:buChar char="•"/>
            </a:pPr>
            <a:r>
              <a:rPr lang="ar-SA" sz="2400" spc="0" dirty="0">
                <a:latin typeface="Arial"/>
                <a:cs typeface="+mn-cs"/>
              </a:rPr>
              <a:t>إساءة استخدام المعتدين للسلطة واستخدام/التلاعب </a:t>
            </a:r>
            <a:r>
              <a:rPr lang="ar-SA" sz="2400" spc="0" dirty="0" smtClean="0">
                <a:latin typeface="Arial"/>
                <a:cs typeface="+mn-cs"/>
              </a:rPr>
              <a:t>بالسيطرة </a:t>
            </a:r>
            <a:endParaRPr lang="ar-SA" sz="2400" spc="0" dirty="0">
              <a:latin typeface="Arial"/>
              <a:cs typeface="+mn-cs"/>
            </a:endParaRPr>
          </a:p>
          <a:p>
            <a:pPr marL="228600" indent="-228600" algn="r" rtl="1">
              <a:buClr>
                <a:schemeClr val="accent4">
                  <a:lumMod val="75000"/>
                </a:schemeClr>
              </a:buClr>
              <a:buFont typeface="Arial" panose="020B0604020202020204" pitchFamily="34" charset="0"/>
              <a:buChar char="•"/>
            </a:pPr>
            <a:r>
              <a:rPr lang="ar-SA" sz="2400" spc="0" dirty="0">
                <a:latin typeface="Arial"/>
                <a:cs typeface="+mn-cs"/>
              </a:rPr>
              <a:t>زد على ذلك  الضعف/قلة السلطة بسبب العيش في مجتمع أبوي </a:t>
            </a:r>
          </a:p>
          <a:p>
            <a:pPr marL="228600" indent="-228600" algn="r" rtl="1">
              <a:buClr>
                <a:schemeClr val="accent4">
                  <a:lumMod val="75000"/>
                </a:schemeClr>
              </a:buClr>
              <a:buFont typeface="Arial" panose="020B0604020202020204" pitchFamily="34" charset="0"/>
              <a:buChar char="•"/>
            </a:pPr>
            <a:r>
              <a:rPr lang="ar-SA" sz="2400" spc="0" dirty="0">
                <a:latin typeface="Arial"/>
                <a:cs typeface="+mn-cs"/>
              </a:rPr>
              <a:t>إن الهدف هو مساعدة الناجي/الناجية على الربط بين التجارب الفردية وتفاوتات السلطة المتعلقة بالسياق الأوسع نطاقاً</a:t>
            </a:r>
          </a:p>
          <a:p>
            <a:pPr marL="228600" indent="-228600" rtl="1"/>
            <a:endParaRPr lang="ar-SA" sz="2400" spc="0" dirty="0">
              <a:cs typeface="+mn-cs"/>
            </a:endParaRPr>
          </a:p>
        </p:txBody>
      </p:sp>
    </p:spTree>
    <p:extLst>
      <p:ext uri="{BB962C8B-B14F-4D97-AF65-F5344CB8AC3E}">
        <p14:creationId xmlns:p14="http://schemas.microsoft.com/office/powerpoint/2010/main" val="13708056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ntegr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8789</TotalTime>
  <Words>2529</Words>
  <Application>Microsoft Office PowerPoint</Application>
  <PresentationFormat>Widescreen</PresentationFormat>
  <Paragraphs>236</Paragraphs>
  <Slides>18</Slides>
  <Notes>18</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18</vt:i4>
      </vt:variant>
    </vt:vector>
  </HeadingPairs>
  <TitlesOfParts>
    <vt:vector size="29" baseType="lpstr">
      <vt:lpstr>MS PGothic</vt:lpstr>
      <vt:lpstr>Arial</vt:lpstr>
      <vt:lpstr>Calibri</vt:lpstr>
      <vt:lpstr>Franklin Gothic Book</vt:lpstr>
      <vt:lpstr>Franklin Gothic Medium</vt:lpstr>
      <vt:lpstr>Tw Cen MT</vt:lpstr>
      <vt:lpstr>Tw Cen MT Condensed</vt:lpstr>
      <vt:lpstr>Wingdings</vt:lpstr>
      <vt:lpstr>Wingdings 3</vt:lpstr>
      <vt:lpstr>Integral</vt:lpstr>
      <vt:lpstr>IRC-Module-Template-V2</vt:lpstr>
      <vt:lpstr>PowerPoint Presentation</vt:lpstr>
      <vt:lpstr>الأساس النظري للنهج المتركز حول الناجين/الناجيات</vt:lpstr>
      <vt:lpstr>الأهداف </vt:lpstr>
      <vt:lpstr>نهج إدارة الحالة</vt:lpstr>
      <vt:lpstr>ممارسة العمل الاجتماعي</vt:lpstr>
      <vt:lpstr>العمل الاجتماعي – النموذج البيئي</vt:lpstr>
      <vt:lpstr>العمل الاجتماعي – المنظور القائم على نقاط القوة</vt:lpstr>
      <vt:lpstr>النشاط: المنظور القائم على نقاط القوة</vt:lpstr>
      <vt:lpstr>الحركة النسائية - السلطة</vt:lpstr>
      <vt:lpstr>الحركة النسائية - التمكين</vt:lpstr>
      <vt:lpstr>النشاط:  الحركة النسائية</vt:lpstr>
      <vt:lpstr>PowerPoint Presentation</vt:lpstr>
      <vt:lpstr>الممارسة القائمة على المعرفة بالصدمة</vt:lpstr>
      <vt:lpstr>النشاط: استخلاص نتائج النظريات</vt:lpstr>
      <vt:lpstr>إدارة الحالات التي تركز على الناجين/الناجيات</vt:lpstr>
      <vt:lpstr>إدارة الحالة التي تركز على الناجين/الناجيات   نظرية للممارسة</vt:lpstr>
      <vt:lpstr>النشاط: استنتاج الخلاصة </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ahmed soliman</cp:lastModifiedBy>
  <cp:revision>130</cp:revision>
  <dcterms:created xsi:type="dcterms:W3CDTF">2016-02-16T15:51:51Z</dcterms:created>
  <dcterms:modified xsi:type="dcterms:W3CDTF">2017-10-05T18:59:50Z</dcterms:modified>
</cp:coreProperties>
</file>